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Metadata/LabelInfo.xml" ContentType="application/vnd.ms-office.classificationlabel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3" r:id="rId4"/>
    <p:sldId id="260" r:id="rId5"/>
    <p:sldId id="258" r:id="rId6"/>
    <p:sldId id="265" r:id="rId7"/>
    <p:sldId id="277" r:id="rId8"/>
    <p:sldId id="278" r:id="rId9"/>
    <p:sldId id="279" r:id="rId10"/>
    <p:sldId id="12305" r:id="rId11"/>
    <p:sldId id="12307" r:id="rId12"/>
    <p:sldId id="12311" r:id="rId13"/>
    <p:sldId id="12309" r:id="rId14"/>
    <p:sldId id="12308" r:id="rId15"/>
    <p:sldId id="12312" r:id="rId16"/>
    <p:sldId id="12313" r:id="rId17"/>
  </p:sldIdLst>
  <p:sldSz cx="12192000" cy="6858000"/>
  <p:notesSz cx="6889750" cy="100218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F82E51-4C2E-07D8-6CA4-FD4659761C7B}" name="Gaupseth, Mina Ottestad" initials="GMO" userId="S::Mina.Gaupseth@bergen.kommune.no::e65d2013-4d89-4573-9ac0-5c9d71d05e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A22AE-8675-407E-9772-5C54E378DEF4}" v="4" dt="2023-03-27T11:45:57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07" autoAdjust="0"/>
  </p:normalViewPr>
  <p:slideViewPr>
    <p:cSldViewPr snapToGrid="0">
      <p:cViewPr varScale="1">
        <p:scale>
          <a:sx n="42" d="100"/>
          <a:sy n="42" d="100"/>
        </p:scale>
        <p:origin x="121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B4E197A3-B9E9-4F9C-ACA5-6D81C0B99573}" type="datetimeFigureOut">
              <a:rPr lang="nb-NO" smtClean="0"/>
              <a:t>31.03.2023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6"/>
            <a:ext cx="2985558" cy="50283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6"/>
            <a:ext cx="2985558" cy="50283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A65A20FC-313E-4558-A75F-66DC57D0BF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366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A20FC-313E-4558-A75F-66DC57D0BF2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55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D270E-0AEF-4806-BFB7-661CC341935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9716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D270E-0AEF-4806-BFB7-661CC341935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9978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D270E-0AEF-4806-BFB7-661CC341935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957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D270E-0AEF-4806-BFB7-661CC341935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622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D270E-0AEF-4806-BFB7-661CC341935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6477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D270E-0AEF-4806-BFB7-661CC341935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943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D270E-0AEF-4806-BFB7-661CC341935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732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A20FC-313E-4558-A75F-66DC57D0BF2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413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88" indent="-181188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A20FC-313E-4558-A75F-66DC57D0BF2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648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A20FC-313E-4558-A75F-66DC57D0BF2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0974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A20FC-313E-4558-A75F-66DC57D0BF2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424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A20FC-313E-4558-A75F-66DC57D0BF2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772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A20FC-313E-4558-A75F-66DC57D0BF2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795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A20FC-313E-4558-A75F-66DC57D0BF2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026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A20FC-313E-4558-A75F-66DC57D0BF2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09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C492-874A-DE93-F223-E8FFEE98B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82A81-8B49-5264-3D50-431275127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28B6-1FF4-F13F-E19F-BA7AE425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3F6-6F86-49AA-A3C8-81D7B792EDD5}" type="datetimeFigureOut">
              <a:rPr lang="nb-NO" smtClean="0"/>
              <a:t>31.03.2023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662B7-883E-BB8F-305D-6CBEC2F9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CFD47-50C2-F2F4-A37E-23EA6C84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2C6-5383-43DF-B2C3-715542A77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23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AA74-937D-1377-CBDB-A973DF60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FD778-D3AA-3726-D3AA-16C1DEE45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F6A0F-555F-5143-5DBF-3D5C90A8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3F6-6F86-49AA-A3C8-81D7B792EDD5}" type="datetimeFigureOut">
              <a:rPr lang="nb-NO" smtClean="0"/>
              <a:t>31.03.2023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3AD43-001F-E19B-1239-572A84DC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2EFCD-FAEB-A03B-BE20-0C44A746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2C6-5383-43DF-B2C3-715542A77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23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61B85-516C-2B9D-CA78-9FC1FE78B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D976D-8A48-44AF-5088-FEA6AA225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D6CD5-645B-9F6A-B171-57D10648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3F6-6F86-49AA-A3C8-81D7B792EDD5}" type="datetimeFigureOut">
              <a:rPr lang="nb-NO" smtClean="0"/>
              <a:t>31.03.2023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B7544-4FBB-5ABF-D6FE-FCE510B9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75C58-C155-354A-766F-DAC05EC15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2C6-5383-43DF-B2C3-715542A77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9843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hold med to bilder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/>
          <p:cNvCxnSpPr/>
          <p:nvPr/>
        </p:nvCxnSpPr>
        <p:spPr>
          <a:xfrm>
            <a:off x="6007100" y="0"/>
            <a:ext cx="0" cy="68580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3" descr="Forsvaret_logo_RGB_sort3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3" y="304801"/>
            <a:ext cx="1293284" cy="46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tt linje 7"/>
          <p:cNvCxnSpPr/>
          <p:nvPr/>
        </p:nvCxnSpPr>
        <p:spPr>
          <a:xfrm>
            <a:off x="649818" y="1888067"/>
            <a:ext cx="797983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tel 6"/>
          <p:cNvSpPr>
            <a:spLocks noGrp="1"/>
          </p:cNvSpPr>
          <p:nvPr>
            <p:ph type="title"/>
          </p:nvPr>
        </p:nvSpPr>
        <p:spPr>
          <a:xfrm>
            <a:off x="505886" y="1001887"/>
            <a:ext cx="5039781" cy="786192"/>
          </a:xfrm>
          <a:prstGeom prst="rect">
            <a:avLst/>
          </a:prstGeom>
        </p:spPr>
        <p:txBody>
          <a:bodyPr vert="horz" anchor="b"/>
          <a:lstStyle>
            <a:lvl1pPr algn="l">
              <a:defRPr sz="2667" i="1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0"/>
          </p:nvPr>
        </p:nvSpPr>
        <p:spPr>
          <a:xfrm>
            <a:off x="505884" y="1969508"/>
            <a:ext cx="5039784" cy="4436937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263993" indent="-215995">
              <a:lnSpc>
                <a:spcPct val="100000"/>
              </a:lnSpc>
              <a:buSzPct val="75000"/>
              <a:buFont typeface="Wingdings" charset="2"/>
              <a:buChar char="§"/>
              <a:defRPr sz="2133">
                <a:solidFill>
                  <a:srgbClr val="191919"/>
                </a:solidFill>
                <a:latin typeface="Cambria"/>
                <a:cs typeface="Cambria"/>
              </a:defRPr>
            </a:lvl1pPr>
            <a:lvl2pPr marL="748781" indent="-311992">
              <a:defRPr sz="2133">
                <a:solidFill>
                  <a:srgbClr val="191919"/>
                </a:solidFill>
                <a:latin typeface="Cambria"/>
                <a:cs typeface="Cambria"/>
              </a:defRPr>
            </a:lvl2pPr>
            <a:lvl3pPr marL="1238369" indent="-263993">
              <a:buSzPct val="75000"/>
              <a:buFont typeface="Wingdings" charset="2"/>
              <a:buChar char="§"/>
              <a:defRPr sz="2133">
                <a:solidFill>
                  <a:srgbClr val="191919"/>
                </a:solidFill>
                <a:latin typeface="Cambria"/>
                <a:cs typeface="Cambria"/>
              </a:defRPr>
            </a:lvl3pPr>
            <a:lvl4pPr marL="1991950">
              <a:defRPr sz="2133">
                <a:solidFill>
                  <a:srgbClr val="191919"/>
                </a:solidFill>
                <a:latin typeface="Cambria"/>
                <a:cs typeface="Cambria"/>
              </a:defRPr>
            </a:lvl4pPr>
            <a:lvl5pPr marL="2697533" indent="-263993">
              <a:buSzPct val="75000"/>
              <a:buFont typeface="Wingdings" charset="2"/>
              <a:buChar char="§"/>
              <a:defRPr sz="2133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bunntekst 3"/>
          <p:cNvSpPr>
            <a:spLocks noGrp="1"/>
          </p:cNvSpPr>
          <p:nvPr>
            <p:ph type="ftr" sz="quarter" idx="19"/>
          </p:nvPr>
        </p:nvSpPr>
        <p:spPr>
          <a:xfrm>
            <a:off x="833967" y="522819"/>
            <a:ext cx="2347384" cy="3175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933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</a:lstStyle>
          <a:p>
            <a:endParaRPr lang="nb-NO"/>
          </a:p>
        </p:txBody>
      </p:sp>
      <p:sp>
        <p:nvSpPr>
          <p:cNvPr id="10" name="Plassholder for dato 7"/>
          <p:cNvSpPr>
            <a:spLocks noGrp="1"/>
          </p:cNvSpPr>
          <p:nvPr>
            <p:ph type="dt" sz="half" idx="20"/>
          </p:nvPr>
        </p:nvSpPr>
        <p:spPr>
          <a:xfrm>
            <a:off x="505884" y="6405035"/>
            <a:ext cx="2844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EF2293F-7808-4E06-9F8F-1C0E07B7F86D}" type="datetimeFigureOut">
              <a:rPr lang="nb-NO" smtClean="0"/>
              <a:t>31.03.2023</a:t>
            </a:fld>
            <a:endParaRPr lang="nb-NO"/>
          </a:p>
        </p:txBody>
      </p:sp>
      <p:sp>
        <p:nvSpPr>
          <p:cNvPr id="13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6128915" y="128912"/>
            <a:ext cx="5938316" cy="323993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18" name="Plassholder for bilde 3"/>
          <p:cNvSpPr>
            <a:spLocks noGrp="1"/>
          </p:cNvSpPr>
          <p:nvPr>
            <p:ph type="pic" sz="quarter" idx="21"/>
          </p:nvPr>
        </p:nvSpPr>
        <p:spPr>
          <a:xfrm>
            <a:off x="6128915" y="3497753"/>
            <a:ext cx="5938316" cy="323993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56558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31.03.2023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7279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DD417-5313-66E4-671B-9A216B61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9658A-FC9B-7142-B3EC-2F3CC6DA9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90843-2840-B9AF-CE92-CF2D5E82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3F6-6F86-49AA-A3C8-81D7B792EDD5}" type="datetimeFigureOut">
              <a:rPr lang="nb-NO" smtClean="0"/>
              <a:t>31.03.2023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7C921-3A0F-8C3B-C159-09E98150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180BD-3AB9-6F33-2497-706013C8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2C6-5383-43DF-B2C3-715542A77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121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1A743-7FCF-6FBB-53C2-336A8214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6E112-F91F-473E-F14A-21CB42B98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66D2A-8F43-7313-30B5-8CB1CCC9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3F6-6F86-49AA-A3C8-81D7B792EDD5}" type="datetimeFigureOut">
              <a:rPr lang="nb-NO" smtClean="0"/>
              <a:t>31.03.2023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D3491-4751-0EF3-0ACE-7BC0FC9C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FCD9C-46B6-9441-9CFF-0D69E338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2C6-5383-43DF-B2C3-715542A77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30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EEE3-4E0B-2E2A-237B-36680CB3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5139D-8527-AA85-1DF6-76874E7B2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B26E7-4A86-DF78-59DE-DA6714407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27963-6E0D-F3EE-8779-D948CD9C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3F6-6F86-49AA-A3C8-81D7B792EDD5}" type="datetimeFigureOut">
              <a:rPr lang="nb-NO" smtClean="0"/>
              <a:t>31.03.2023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1BC49-B8A9-303E-E2F2-B24F52D1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11043-B9B1-ECFD-118A-C207607E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2C6-5383-43DF-B2C3-715542A77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73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67046-93BE-A5FA-2B03-675F69F6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DF6C0-F4FF-F593-0633-C5794E53E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78C37-CF7D-BB3F-E629-4FC25C563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91024-6CC9-F6E3-AA8D-FB4744EA7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C4CDF5-5890-0CBC-3A88-19FEAD56C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599CA2-BAF8-9E98-B5DB-356063EE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3F6-6F86-49AA-A3C8-81D7B792EDD5}" type="datetimeFigureOut">
              <a:rPr lang="nb-NO" smtClean="0"/>
              <a:t>31.03.2023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D6DFC-EB6C-79CB-75DA-39CE0CB8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354C2-5D4A-85DD-2DDD-8C866AD1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2C6-5383-43DF-B2C3-715542A77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821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3B28-8EA7-CD60-33A5-D3826CB4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72570-6CE8-366F-DC16-D80AAF4B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3F6-6F86-49AA-A3C8-81D7B792EDD5}" type="datetimeFigureOut">
              <a:rPr lang="nb-NO" smtClean="0"/>
              <a:t>31.03.2023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2367E-19E9-56DE-9E95-9FB50D99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58A33-0A34-C002-6E2C-ADEF6A7F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2C6-5383-43DF-B2C3-715542A77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49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74644-AD91-1245-FA81-3B8D1DF4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3F6-6F86-49AA-A3C8-81D7B792EDD5}" type="datetimeFigureOut">
              <a:rPr lang="nb-NO" smtClean="0"/>
              <a:t>31.03.2023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E2B39-0A46-B27C-D99C-74E9E4D7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F7C88-74DA-901F-D6CA-25B034DE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2C6-5383-43DF-B2C3-715542A77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71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66F2-5580-98C3-2877-0CD5D3490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D48B-EBAF-0F6A-A18B-1EE8E8A9B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B897D-7B3E-8784-0AB6-2A9D57E4A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CC7B3-EE17-DC71-9ECE-9DF6F19D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3F6-6F86-49AA-A3C8-81D7B792EDD5}" type="datetimeFigureOut">
              <a:rPr lang="nb-NO" smtClean="0"/>
              <a:t>31.03.2023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A0FC4-35D6-89E3-8483-FC309113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A2B91-65FF-A9BB-7B9C-EBF61809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2C6-5383-43DF-B2C3-715542A77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881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03E9-939E-E96F-B714-6A073C72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36FED-53F6-2D07-2629-C335465F3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B69AC-4717-BAA9-716A-E8BBC1E57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91569-CA44-89B4-F0F1-FA7BD3F7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E3F6-6F86-49AA-A3C8-81D7B792EDD5}" type="datetimeFigureOut">
              <a:rPr lang="nb-NO" smtClean="0"/>
              <a:t>31.03.2023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F4527-92AF-C13F-55C1-AB86E9AE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2B6E9-3841-2207-EDC5-5DD45341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62C6-5383-43DF-B2C3-715542A77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25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25970-C4CC-292A-864B-D7D11BC0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589A4-F4A1-7855-4325-CF49D348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ABF04-2E5F-6F9B-9552-AC588EF1E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E3F6-6F86-49AA-A3C8-81D7B792EDD5}" type="datetimeFigureOut">
              <a:rPr lang="nb-NO" smtClean="0"/>
              <a:t>31.03.2023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E03B-9601-E478-7FDE-6EF87658B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CEDB5-E636-13A6-A9AB-919BD3981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62C6-5383-43DF-B2C3-715542A778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1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steinkjerleksikonet.no/steinkjersannan_skyte_og_ovingsfel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arkiv.ue.no/index.php/no/layout/set/print/AArsmelding-2016/NORGE/Vaare-programmer/UE-over-hele-landet/Norgeskart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12E9-6EDC-F1F4-BCF3-A1EDB5EE4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nb-NO" b="1"/>
              <a:t>Status. </a:t>
            </a:r>
            <a:br>
              <a:rPr lang="nb-NO" b="1"/>
            </a:br>
            <a:r>
              <a:rPr lang="nb-NO" b="1"/>
              <a:t>Hva må til? Hva nå?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68E3D-D1C4-F369-4091-CC5E1A22A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Informasjonssikkerhet i Kommune-Norge</a:t>
            </a:r>
          </a:p>
          <a:p>
            <a:r>
              <a:rPr lang="nb-NO"/>
              <a:t>IT Forum Vest 2023</a:t>
            </a:r>
          </a:p>
        </p:txBody>
      </p:sp>
    </p:spTree>
    <p:extLst>
      <p:ext uri="{BB962C8B-B14F-4D97-AF65-F5344CB8AC3E}">
        <p14:creationId xmlns:p14="http://schemas.microsoft.com/office/powerpoint/2010/main" val="30801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Blå, abstrakt visning av dataflyt">
            <a:extLst>
              <a:ext uri="{FF2B5EF4-FFF2-40B4-BE49-F238E27FC236}">
                <a16:creationId xmlns:a16="http://schemas.microsoft.com/office/drawing/2014/main" id="{F575029F-0F21-334C-B890-549D2639DB3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solidFill>
            <a:schemeClr val="accent1">
              <a:alpha val="0"/>
            </a:schemeClr>
          </a:solidFill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A516CAF-6094-12EF-FEF4-A2C3C63D0685}"/>
              </a:ext>
            </a:extLst>
          </p:cNvPr>
          <p:cNvSpPr txBox="1"/>
          <p:nvPr/>
        </p:nvSpPr>
        <p:spPr>
          <a:xfrm>
            <a:off x="0" y="2234526"/>
            <a:ext cx="12191980" cy="1477328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5400" b="1"/>
              <a:t>Digital robusthet i kommunal sektor</a:t>
            </a:r>
          </a:p>
          <a:p>
            <a:pPr algn="ctr"/>
            <a:r>
              <a:rPr lang="nb-NO" sz="3600" b="1" i="1"/>
              <a:t>Hvordan skal vi møte utfordringsbildet?</a:t>
            </a:r>
          </a:p>
        </p:txBody>
      </p:sp>
    </p:spTree>
    <p:extLst>
      <p:ext uri="{BB962C8B-B14F-4D97-AF65-F5344CB8AC3E}">
        <p14:creationId xmlns:p14="http://schemas.microsoft.com/office/powerpoint/2010/main" val="3415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 descr="Data maskin deler">
            <a:extLst>
              <a:ext uri="{FF2B5EF4-FFF2-40B4-BE49-F238E27FC236}">
                <a16:creationId xmlns:a16="http://schemas.microsoft.com/office/drawing/2014/main" id="{F690EF31-50AD-DB1A-BDF0-65D33100CD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" y="-634008"/>
            <a:ext cx="12189024" cy="8126016"/>
          </a:xfrm>
          <a:prstGeom prst="rect">
            <a:avLst/>
          </a:prstGeom>
        </p:spPr>
      </p:pic>
      <p:grpSp>
        <p:nvGrpSpPr>
          <p:cNvPr id="13" name="Gruppe 12">
            <a:extLst>
              <a:ext uri="{FF2B5EF4-FFF2-40B4-BE49-F238E27FC236}">
                <a16:creationId xmlns:a16="http://schemas.microsoft.com/office/drawing/2014/main" id="{58F94B05-1A28-A21B-9978-E03CD7D2E5C4}"/>
              </a:ext>
            </a:extLst>
          </p:cNvPr>
          <p:cNvGrpSpPr/>
          <p:nvPr/>
        </p:nvGrpSpPr>
        <p:grpSpPr>
          <a:xfrm>
            <a:off x="581339" y="1228299"/>
            <a:ext cx="3130852" cy="4242961"/>
            <a:chOff x="581339" y="1228299"/>
            <a:chExt cx="3130852" cy="4242961"/>
          </a:xfrm>
          <a:solidFill>
            <a:schemeClr val="bg1">
              <a:alpha val="85000"/>
            </a:schemeClr>
          </a:solidFill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8FC88975-8504-9DE2-FE76-2A0ADB15C8C1}"/>
                </a:ext>
              </a:extLst>
            </p:cNvPr>
            <p:cNvSpPr/>
            <p:nvPr/>
          </p:nvSpPr>
          <p:spPr>
            <a:xfrm>
              <a:off x="581339" y="1228299"/>
              <a:ext cx="3130852" cy="4242961"/>
            </a:xfrm>
            <a:prstGeom prst="rect">
              <a:avLst/>
            </a:prstGeom>
            <a:grpFill/>
            <a:ln>
              <a:solidFill>
                <a:schemeClr val="bg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D90E3414-7AA6-DEE4-2B6B-B07372B7788C}"/>
                </a:ext>
              </a:extLst>
            </p:cNvPr>
            <p:cNvSpPr txBox="1"/>
            <p:nvPr/>
          </p:nvSpPr>
          <p:spPr>
            <a:xfrm>
              <a:off x="962168" y="2770500"/>
              <a:ext cx="2245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/>
                <a:t>Lokalt i den enkelte kommune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07EEF03-6C60-EE46-42DE-9FB0DCA7C866}"/>
              </a:ext>
            </a:extLst>
          </p:cNvPr>
          <p:cNvGrpSpPr/>
          <p:nvPr/>
        </p:nvGrpSpPr>
        <p:grpSpPr>
          <a:xfrm>
            <a:off x="4391339" y="1228297"/>
            <a:ext cx="3130852" cy="4242961"/>
            <a:chOff x="4391339" y="1228297"/>
            <a:chExt cx="3130852" cy="4242961"/>
          </a:xfrm>
          <a:solidFill>
            <a:schemeClr val="bg1">
              <a:alpha val="85000"/>
            </a:schemeClr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51E1EAC4-1C32-D084-2239-ABCB9C9D4460}"/>
                </a:ext>
              </a:extLst>
            </p:cNvPr>
            <p:cNvSpPr/>
            <p:nvPr/>
          </p:nvSpPr>
          <p:spPr>
            <a:xfrm>
              <a:off x="4391339" y="1228297"/>
              <a:ext cx="3130852" cy="4242961"/>
            </a:xfrm>
            <a:prstGeom prst="rect">
              <a:avLst/>
            </a:prstGeom>
            <a:grpFill/>
            <a:ln>
              <a:solidFill>
                <a:schemeClr val="bg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8BF64FDF-BE33-DE81-F465-5E88F3FBCD9D}"/>
                </a:ext>
              </a:extLst>
            </p:cNvPr>
            <p:cNvSpPr txBox="1"/>
            <p:nvPr/>
          </p:nvSpPr>
          <p:spPr>
            <a:xfrm>
              <a:off x="4772168" y="2770500"/>
              <a:ext cx="2245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/>
                <a:t>Regionalt – samarbeid mellom flere kommuner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82A574FB-8576-E7A9-843B-B110BBBB7A49}"/>
              </a:ext>
            </a:extLst>
          </p:cNvPr>
          <p:cNvGrpSpPr/>
          <p:nvPr/>
        </p:nvGrpSpPr>
        <p:grpSpPr>
          <a:xfrm>
            <a:off x="8291669" y="1228297"/>
            <a:ext cx="3130852" cy="4242961"/>
            <a:chOff x="8291669" y="1228297"/>
            <a:chExt cx="3130852" cy="4242961"/>
          </a:xfrm>
          <a:solidFill>
            <a:schemeClr val="bg1">
              <a:alpha val="85000"/>
            </a:schemeClr>
          </a:solidFill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BD722D4B-A661-9597-0402-830D35B0CE5A}"/>
                </a:ext>
              </a:extLst>
            </p:cNvPr>
            <p:cNvSpPr/>
            <p:nvPr/>
          </p:nvSpPr>
          <p:spPr>
            <a:xfrm>
              <a:off x="8291669" y="1228297"/>
              <a:ext cx="3130852" cy="4242961"/>
            </a:xfrm>
            <a:prstGeom prst="rect">
              <a:avLst/>
            </a:prstGeom>
            <a:grpFill/>
            <a:ln>
              <a:solidFill>
                <a:schemeClr val="bg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33D8F756-5151-075E-4651-522F6145B541}"/>
                </a:ext>
              </a:extLst>
            </p:cNvPr>
            <p:cNvSpPr txBox="1"/>
            <p:nvPr/>
          </p:nvSpPr>
          <p:spPr>
            <a:xfrm>
              <a:off x="8734567" y="2681788"/>
              <a:ext cx="2245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/>
                <a:t>Nasjonalt – Noe må løses på nasjonalt nivå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445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ssholder for innhold 16" descr="Abstrakte digitale blå utskrifter og prikker på arket">
            <a:extLst>
              <a:ext uri="{FF2B5EF4-FFF2-40B4-BE49-F238E27FC236}">
                <a16:creationId xmlns:a16="http://schemas.microsoft.com/office/drawing/2014/main" id="{8D209820-6B6B-ED94-5E25-D3DB7E15DE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8FC88975-8504-9DE2-FE76-2A0ADB15C8C1}"/>
              </a:ext>
            </a:extLst>
          </p:cNvPr>
          <p:cNvSpPr/>
          <p:nvPr/>
        </p:nvSpPr>
        <p:spPr>
          <a:xfrm>
            <a:off x="197894" y="1228299"/>
            <a:ext cx="11668834" cy="424296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>
                <a:alpha val="7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Picture 2" descr="Norske fylker og kommuner illustrasjonsdata 2021 (klippet etter kyst) illustrasjon">
            <a:extLst>
              <a:ext uri="{FF2B5EF4-FFF2-40B4-BE49-F238E27FC236}">
                <a16:creationId xmlns:a16="http://schemas.microsoft.com/office/drawing/2014/main" id="{C987C225-3936-7EB3-C7DA-070241B60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94" y="1228299"/>
            <a:ext cx="3595730" cy="424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00E2DEE-A4C8-A272-C384-0B248CAA53D8}"/>
              </a:ext>
            </a:extLst>
          </p:cNvPr>
          <p:cNvSpPr txBox="1"/>
          <p:nvPr/>
        </p:nvSpPr>
        <p:spPr>
          <a:xfrm>
            <a:off x="3991498" y="1416804"/>
            <a:ext cx="704335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/>
              <a:t>Hva må til i den enkelte kommune?</a:t>
            </a:r>
          </a:p>
          <a:p>
            <a:r>
              <a:rPr lang="nb-NO" sz="3200" b="1"/>
              <a:t> </a:t>
            </a:r>
          </a:p>
          <a:p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Ganske mye: ansvaret ligger i den enkelte kommune</a:t>
            </a:r>
          </a:p>
          <a:p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Et sett av minimumstiltak</a:t>
            </a:r>
            <a:br>
              <a:rPr lang="nb-NO"/>
            </a:b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Må gjennomføres av alle. Realistisk?  </a:t>
            </a:r>
          </a:p>
        </p:txBody>
      </p:sp>
    </p:spTree>
    <p:extLst>
      <p:ext uri="{BB962C8B-B14F-4D97-AF65-F5344CB8AC3E}">
        <p14:creationId xmlns:p14="http://schemas.microsoft.com/office/powerpoint/2010/main" val="21839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Tekbnologisk bakgrunn">
            <a:extLst>
              <a:ext uri="{FF2B5EF4-FFF2-40B4-BE49-F238E27FC236}">
                <a16:creationId xmlns:a16="http://schemas.microsoft.com/office/drawing/2014/main" id="{F575029F-0F21-334C-B890-549D2639DB3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solidFill>
            <a:schemeClr val="accent1">
              <a:alpha val="0"/>
            </a:schemeClr>
          </a:solidFill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8FC88975-8504-9DE2-FE76-2A0ADB15C8C1}"/>
              </a:ext>
            </a:extLst>
          </p:cNvPr>
          <p:cNvSpPr/>
          <p:nvPr/>
        </p:nvSpPr>
        <p:spPr>
          <a:xfrm>
            <a:off x="197894" y="1228299"/>
            <a:ext cx="11668834" cy="424296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7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E048133-6592-EB59-84C1-2AD024994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33" y="1482879"/>
            <a:ext cx="29813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D7F6ACB-0A84-6609-5F51-169914277BFD}"/>
              </a:ext>
            </a:extLst>
          </p:cNvPr>
          <p:cNvSpPr txBox="1"/>
          <p:nvPr/>
        </p:nvSpPr>
        <p:spPr>
          <a:xfrm>
            <a:off x="4061120" y="1386740"/>
            <a:ext cx="704335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/>
              <a:t>Hva kan vi løse sammen?</a:t>
            </a:r>
          </a:p>
          <a:p>
            <a:endParaRPr lang="nb-NO" sz="3200" b="1"/>
          </a:p>
          <a:p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Mye tilsier at vi i større grad bør samarbeide om oppgaveløsingen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Kanskje til og med nødvendig?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Samarbeid om etablering av sikkerhets- og kompetansesenter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974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Abstrakt bakgrunn med blått nett og noder">
            <a:extLst>
              <a:ext uri="{FF2B5EF4-FFF2-40B4-BE49-F238E27FC236}">
                <a16:creationId xmlns:a16="http://schemas.microsoft.com/office/drawing/2014/main" id="{F575029F-0F21-334C-B890-549D2639DB3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1"/>
            <a:ext cx="12191980" cy="6857988"/>
          </a:xfrm>
          <a:solidFill>
            <a:schemeClr val="accent1">
              <a:alpha val="0"/>
            </a:schemeClr>
          </a:solidFill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16FDC51-BAF6-AF5B-6AC0-2195EB3FF25A}"/>
              </a:ext>
            </a:extLst>
          </p:cNvPr>
          <p:cNvSpPr/>
          <p:nvPr/>
        </p:nvSpPr>
        <p:spPr>
          <a:xfrm>
            <a:off x="197894" y="1228297"/>
            <a:ext cx="11668834" cy="424296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7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 descr="Gratis vektorgrafikk av Norge">
            <a:extLst>
              <a:ext uri="{FF2B5EF4-FFF2-40B4-BE49-F238E27FC236}">
                <a16:creationId xmlns:a16="http://schemas.microsoft.com/office/drawing/2014/main" id="{F06AB048-4F21-7C44-FDD1-16DEA092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72" y="1515251"/>
            <a:ext cx="2945436" cy="366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5E2EE7B-71C1-7897-5B4C-6B81D5A4CE94}"/>
              </a:ext>
            </a:extLst>
          </p:cNvPr>
          <p:cNvSpPr txBox="1"/>
          <p:nvPr/>
        </p:nvSpPr>
        <p:spPr>
          <a:xfrm>
            <a:off x="3797510" y="1386740"/>
            <a:ext cx="704335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/>
              <a:t>Hva må løses nasjonalt? </a:t>
            </a:r>
          </a:p>
          <a:p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Veiledning og rådgivning til kommunal sektor</a:t>
            </a:r>
          </a:p>
          <a:p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Styringsevne og samstyring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Sektorvis responsmiljø for kommunal sektor!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5402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Belyst teknologinettverk på en mørk bakgrunn">
            <a:extLst>
              <a:ext uri="{FF2B5EF4-FFF2-40B4-BE49-F238E27FC236}">
                <a16:creationId xmlns:a16="http://schemas.microsoft.com/office/drawing/2014/main" id="{F575029F-0F21-334C-B890-549D2639DB3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6904"/>
            <a:ext cx="12191980" cy="6857990"/>
          </a:xfrm>
          <a:solidFill>
            <a:schemeClr val="accent1">
              <a:alpha val="0"/>
            </a:schemeClr>
          </a:solidFill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94FA4A08-4D94-92FC-9BCA-0BACDB5750F2}"/>
              </a:ext>
            </a:extLst>
          </p:cNvPr>
          <p:cNvGrpSpPr/>
          <p:nvPr/>
        </p:nvGrpSpPr>
        <p:grpSpPr>
          <a:xfrm>
            <a:off x="581339" y="957929"/>
            <a:ext cx="3130852" cy="4242961"/>
            <a:chOff x="581339" y="1730817"/>
            <a:chExt cx="3130852" cy="4242961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8FC88975-8504-9DE2-FE76-2A0ADB15C8C1}"/>
                </a:ext>
              </a:extLst>
            </p:cNvPr>
            <p:cNvSpPr/>
            <p:nvPr/>
          </p:nvSpPr>
          <p:spPr>
            <a:xfrm>
              <a:off x="581339" y="1730817"/>
              <a:ext cx="3130852" cy="424296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chemeClr val="bg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D90E3414-7AA6-DEE4-2B6B-B07372B7788C}"/>
                </a:ext>
              </a:extLst>
            </p:cNvPr>
            <p:cNvSpPr txBox="1"/>
            <p:nvPr/>
          </p:nvSpPr>
          <p:spPr>
            <a:xfrm>
              <a:off x="1019845" y="3322805"/>
              <a:ext cx="2245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/>
                <a:t>Alle må gjøre noe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07EEF03-6C60-EE46-42DE-9FB0DCA7C866}"/>
              </a:ext>
            </a:extLst>
          </p:cNvPr>
          <p:cNvGrpSpPr/>
          <p:nvPr/>
        </p:nvGrpSpPr>
        <p:grpSpPr>
          <a:xfrm>
            <a:off x="4391339" y="957927"/>
            <a:ext cx="3130852" cy="4242961"/>
            <a:chOff x="4391339" y="1228297"/>
            <a:chExt cx="3130852" cy="4242961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51E1EAC4-1C32-D084-2239-ABCB9C9D4460}"/>
                </a:ext>
              </a:extLst>
            </p:cNvPr>
            <p:cNvSpPr/>
            <p:nvPr/>
          </p:nvSpPr>
          <p:spPr>
            <a:xfrm>
              <a:off x="4391339" y="1228297"/>
              <a:ext cx="3130852" cy="424296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chemeClr val="bg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8BF64FDF-BE33-DE81-F465-5E88F3FBCD9D}"/>
                </a:ext>
              </a:extLst>
            </p:cNvPr>
            <p:cNvSpPr txBox="1"/>
            <p:nvPr/>
          </p:nvSpPr>
          <p:spPr>
            <a:xfrm>
              <a:off x="4772168" y="2770500"/>
              <a:ext cx="2245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/>
                <a:t>Sammen kan vi gjøre mer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82A574FB-8576-E7A9-843B-B110BBBB7A49}"/>
              </a:ext>
            </a:extLst>
          </p:cNvPr>
          <p:cNvGrpSpPr/>
          <p:nvPr/>
        </p:nvGrpSpPr>
        <p:grpSpPr>
          <a:xfrm>
            <a:off x="8291669" y="957927"/>
            <a:ext cx="3130852" cy="4242961"/>
            <a:chOff x="8291669" y="1228297"/>
            <a:chExt cx="3130852" cy="424296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BD722D4B-A661-9597-0402-830D35B0CE5A}"/>
                </a:ext>
              </a:extLst>
            </p:cNvPr>
            <p:cNvSpPr/>
            <p:nvPr/>
          </p:nvSpPr>
          <p:spPr>
            <a:xfrm>
              <a:off x="8291669" y="1228297"/>
              <a:ext cx="3130852" cy="424296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chemeClr val="bg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33D8F756-5151-075E-4651-522F6145B541}"/>
                </a:ext>
              </a:extLst>
            </p:cNvPr>
            <p:cNvSpPr txBox="1"/>
            <p:nvPr/>
          </p:nvSpPr>
          <p:spPr>
            <a:xfrm>
              <a:off x="8734567" y="2681788"/>
              <a:ext cx="2245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/>
                <a:t>Noe må løses av andre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6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Blå, abstrakt visning av dataflyt">
            <a:extLst>
              <a:ext uri="{FF2B5EF4-FFF2-40B4-BE49-F238E27FC236}">
                <a16:creationId xmlns:a16="http://schemas.microsoft.com/office/drawing/2014/main" id="{F575029F-0F21-334C-B890-549D2639DB3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6904"/>
            <a:ext cx="12191980" cy="6857990"/>
          </a:xfrm>
          <a:solidFill>
            <a:schemeClr val="accent1">
              <a:alpha val="0"/>
            </a:schemeClr>
          </a:solidFill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ADA09B58-05CD-0F98-B1D0-ED840A354FEB}"/>
              </a:ext>
            </a:extLst>
          </p:cNvPr>
          <p:cNvGrpSpPr/>
          <p:nvPr/>
        </p:nvGrpSpPr>
        <p:grpSpPr>
          <a:xfrm>
            <a:off x="1195806" y="1883216"/>
            <a:ext cx="9800388" cy="1981213"/>
            <a:chOff x="8291669" y="1228297"/>
            <a:chExt cx="3130852" cy="4242961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3A47CFB-727C-7B1D-188C-7DBC8309C12F}"/>
                </a:ext>
              </a:extLst>
            </p:cNvPr>
            <p:cNvSpPr/>
            <p:nvPr/>
          </p:nvSpPr>
          <p:spPr>
            <a:xfrm>
              <a:off x="8291669" y="1228297"/>
              <a:ext cx="3130852" cy="424296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chemeClr val="bg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897F8292-AA09-7694-819D-F4CE7315B6EF}"/>
                </a:ext>
              </a:extLst>
            </p:cNvPr>
            <p:cNvSpPr txBox="1"/>
            <p:nvPr/>
          </p:nvSpPr>
          <p:spPr>
            <a:xfrm>
              <a:off x="8734567" y="2681789"/>
              <a:ext cx="2245056" cy="79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/>
                <a:t>Takk for oppmerksomheten!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73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B0A5B604-345B-A1F8-8613-7503717064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44D6D-508E-08EA-47FA-4ABD7ED9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b-NO">
                <a:solidFill>
                  <a:schemeClr val="bg1"/>
                </a:solidFill>
              </a:rPr>
              <a:t>Hva skal vi (forsøke å) svare ut?</a:t>
            </a:r>
          </a:p>
        </p:txBody>
      </p:sp>
      <p:sp>
        <p:nvSpPr>
          <p:cNvPr id="46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343F0-01F8-8FE6-8BE7-1C7233BD6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rtl="0" eaLnBrk="1" fontAlgn="ctr" latinLnBrk="0" hangingPunct="1"/>
            <a:r>
              <a:rPr lang="nb-NO" sz="24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Hvor vi som kommuner kommer fra</a:t>
            </a:r>
            <a:endParaRPr lang="nb-NO" sz="2400">
              <a:solidFill>
                <a:schemeClr val="bg1"/>
              </a:solidFill>
              <a:effectLst/>
            </a:endParaRPr>
          </a:p>
          <a:p>
            <a:pPr rtl="0" eaLnBrk="1" fontAlgn="ctr" latinLnBrk="0" hangingPunct="1"/>
            <a:r>
              <a:rPr lang="nb-NO" sz="24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Hvordan det står til der ute i kommune-Norge (på dette området)</a:t>
            </a:r>
            <a:endParaRPr lang="nb-NO" sz="2400">
              <a:solidFill>
                <a:schemeClr val="bg1"/>
              </a:solidFill>
              <a:effectLst/>
            </a:endParaRPr>
          </a:p>
          <a:p>
            <a:pPr rtl="0" eaLnBrk="1" fontAlgn="ctr" latinLnBrk="0" hangingPunct="1"/>
            <a:r>
              <a:rPr lang="nb-NO" sz="24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Hvor vi bør bevege oss</a:t>
            </a:r>
          </a:p>
        </p:txBody>
      </p:sp>
    </p:spTree>
    <p:extLst>
      <p:ext uri="{BB962C8B-B14F-4D97-AF65-F5344CB8AC3E}">
        <p14:creationId xmlns:p14="http://schemas.microsoft.com/office/powerpoint/2010/main" val="34852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Content Placeholder 21" descr="A large crowd of people&#10;&#10;Description automatically generated with medium confidence">
            <a:extLst>
              <a:ext uri="{FF2B5EF4-FFF2-40B4-BE49-F238E27FC236}">
                <a16:creationId xmlns:a16="http://schemas.microsoft.com/office/drawing/2014/main" id="{CF91757D-14E7-F8CE-1B8A-EC5437C82E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882711" cy="4441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6B527B-FD7F-098B-29FA-300593839395}"/>
              </a:ext>
            </a:extLst>
          </p:cNvPr>
          <p:cNvSpPr txBox="1"/>
          <p:nvPr/>
        </p:nvSpPr>
        <p:spPr>
          <a:xfrm>
            <a:off x="2923776" y="5326597"/>
            <a:ext cx="28547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3600" b="1">
                <a:solidFill>
                  <a:srgbClr val="000000"/>
                </a:solidFill>
              </a:rPr>
              <a:t>Om oss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AF0F15E-AE3D-D1A0-1651-2FB44291B7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99"/>
          <a:stretch/>
        </p:blipFill>
        <p:spPr>
          <a:xfrm>
            <a:off x="7840869" y="1394263"/>
            <a:ext cx="4351131" cy="54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5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240B-4E2B-7FC3-A861-912692FE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nb-NO"/>
              <a:t>Kontekst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7889E-DD05-205A-1F88-B3894155F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751"/>
            <a:ext cx="4595071" cy="41892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 eaLnBrk="1" fontAlgn="ctr" latinLnBrk="0" hangingPunct="1"/>
            <a:r>
              <a:rPr lang="nb-NO" sz="1400" b="0" i="0" kern="1200">
                <a:effectLst/>
                <a:latin typeface="+mn-lt"/>
                <a:ea typeface="+mn-ea"/>
                <a:cs typeface="+mn-cs"/>
              </a:rPr>
              <a:t>Internasjonalt: Det viser seg at ting kan endre seg</a:t>
            </a:r>
            <a:endParaRPr lang="nb-NO" sz="1400">
              <a:effectLst/>
            </a:endParaRPr>
          </a:p>
          <a:p>
            <a:pPr lvl="1" fontAlgn="ctr"/>
            <a:r>
              <a:rPr lang="nb-NO" sz="1400" b="0" i="0" kern="1200">
                <a:effectLst/>
                <a:latin typeface="+mn-lt"/>
                <a:ea typeface="+mn-ea"/>
                <a:cs typeface="+mn-cs"/>
              </a:rPr>
              <a:t>Hackere i hettegensere er ikke det de engang var</a:t>
            </a:r>
            <a:endParaRPr lang="nb-NO" sz="1400" b="0" i="0" kern="1200">
              <a:effectLst/>
              <a:latin typeface="+mn-lt"/>
              <a:cs typeface="Calibri"/>
            </a:endParaRPr>
          </a:p>
          <a:p>
            <a:pPr lvl="1" fontAlgn="ctr"/>
            <a:r>
              <a:rPr lang="nb-NO" sz="1400" b="0" i="0" kern="1200">
                <a:effectLst/>
                <a:latin typeface="+mn-lt"/>
                <a:ea typeface="+mn-ea"/>
                <a:cs typeface="+mn-cs"/>
              </a:rPr>
              <a:t>Stater gjør vonde ting med sine motstandere, individ som andre stater</a:t>
            </a:r>
            <a:endParaRPr lang="nb-NO" sz="1400">
              <a:effectLst/>
              <a:cs typeface="Calibri"/>
            </a:endParaRPr>
          </a:p>
          <a:p>
            <a:pPr lvl="1" fontAlgn="ctr"/>
            <a:r>
              <a:rPr lang="nb-NO" sz="1400">
                <a:effectLst/>
              </a:rPr>
              <a:t>Vi får stadig nye konflikter i nærområdene</a:t>
            </a:r>
            <a:endParaRPr lang="nb-NO" sz="1400">
              <a:effectLst/>
              <a:cs typeface="Calibri"/>
            </a:endParaRPr>
          </a:p>
          <a:p>
            <a:pPr lvl="1" fontAlgn="ctr"/>
            <a:r>
              <a:rPr lang="nb-NO" sz="1400">
                <a:effectLst/>
              </a:rPr>
              <a:t>Vi har et potensiale til å havne i nye, uoversiktlige konflikter</a:t>
            </a:r>
            <a:endParaRPr lang="nb-NO" sz="1400">
              <a:effectLst/>
              <a:cs typeface="Calibri"/>
            </a:endParaRPr>
          </a:p>
          <a:p>
            <a:pPr rtl="0" eaLnBrk="1" fontAlgn="ctr" latinLnBrk="0" hangingPunct="1"/>
            <a:r>
              <a:rPr lang="nb-NO" sz="1400" b="0" i="0" kern="1200">
                <a:effectLst/>
                <a:latin typeface="+mn-lt"/>
                <a:ea typeface="+mn-ea"/>
                <a:cs typeface="+mn-cs"/>
              </a:rPr>
              <a:t>Nasjonalt: Vi har gjort en del, men ligger nok bakpå</a:t>
            </a:r>
            <a:endParaRPr lang="nb-NO" sz="1400" b="0" i="0" kern="1200">
              <a:effectLst/>
              <a:latin typeface="+mn-lt"/>
              <a:cs typeface="Calibri"/>
            </a:endParaRPr>
          </a:p>
          <a:p>
            <a:pPr lvl="1" fontAlgn="ctr"/>
            <a:r>
              <a:rPr lang="nb-NO" sz="1400"/>
              <a:t>De siste årene har det skjedd en del. Nesten alle sektorer har fått utpekt SRM/CERT</a:t>
            </a:r>
            <a:endParaRPr lang="nb-NO" sz="1400">
              <a:cs typeface="Calibri"/>
            </a:endParaRPr>
          </a:p>
          <a:p>
            <a:pPr lvl="1" fontAlgn="ctr"/>
            <a:r>
              <a:rPr lang="nb-NO" sz="1400"/>
              <a:t>Vi har fått bokstavelig talt en haug med veiledere</a:t>
            </a:r>
            <a:endParaRPr lang="nb-NO" sz="1400">
              <a:cs typeface="Calibri"/>
            </a:endParaRPr>
          </a:p>
          <a:p>
            <a:pPr lvl="1"/>
            <a:r>
              <a:rPr lang="nb-NO" sz="1400">
                <a:cs typeface="Calibri"/>
              </a:rPr>
              <a:t>Presset mot kommunene øker, vi må produsere mer for mindre</a:t>
            </a:r>
            <a:endParaRPr lang="nb-NO" sz="1400"/>
          </a:p>
          <a:p>
            <a:pPr rtl="0" eaLnBrk="1" fontAlgn="ctr" latinLnBrk="0" hangingPunct="1"/>
            <a:r>
              <a:rPr lang="nb-NO" sz="1400"/>
              <a:t>Lokalt: Hverdagen</a:t>
            </a:r>
            <a:endParaRPr lang="nb-NO" sz="1400">
              <a:cs typeface="Calibri" panose="020F0502020204030204"/>
            </a:endParaRPr>
          </a:p>
          <a:p>
            <a:pPr lvl="1" fontAlgn="ctr"/>
            <a:r>
              <a:rPr lang="nb-NO" sz="1400"/>
              <a:t>Vi har så komplekse løsninger at ikke engang vi selv kjenner dem, og vi kjører på med nye</a:t>
            </a:r>
            <a:endParaRPr lang="nb-NO" sz="1400">
              <a:cs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6A7B5C-EF77-4B7B-AFB6-E2BBC6279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"/>
          <a:stretch/>
        </p:blipFill>
        <p:spPr bwMode="auto">
          <a:xfrm>
            <a:off x="6090897" y="3474720"/>
            <a:ext cx="6100913" cy="338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E8B9F53-93CB-D76B-4FB3-02DA3BE2B6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08605" y="488425"/>
            <a:ext cx="2364317" cy="2406429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C2EF14B-9373-A319-AA49-B3E34536FB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6102158" y="-748"/>
            <a:ext cx="3002280" cy="33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79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475C2-8C32-89D5-FD37-574030965A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184BBB-A57E-F26E-1BBA-40816BC07F23}"/>
              </a:ext>
            </a:extLst>
          </p:cNvPr>
          <p:cNvSpPr txBox="1"/>
          <p:nvPr/>
        </p:nvSpPr>
        <p:spPr>
          <a:xfrm>
            <a:off x="2638097" y="3429423"/>
            <a:ext cx="194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chemeClr val="bg1"/>
                </a:solidFill>
              </a:rPr>
              <a:t>Din kommune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9E75B-926D-6834-0030-B783D1BDB327}"/>
              </a:ext>
            </a:extLst>
          </p:cNvPr>
          <p:cNvSpPr txBox="1"/>
          <p:nvPr/>
        </p:nvSpPr>
        <p:spPr>
          <a:xfrm>
            <a:off x="4030717" y="2597581"/>
            <a:ext cx="310580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b="1">
                <a:solidFill>
                  <a:schemeClr val="bg1"/>
                </a:solidFill>
              </a:rPr>
              <a:t>Utvikling innen teknologi og tjenester, krav til kommunene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992C0-688C-B1C9-9C92-314CBA2B738B}"/>
              </a:ext>
            </a:extLst>
          </p:cNvPr>
          <p:cNvSpPr txBox="1"/>
          <p:nvPr/>
        </p:nvSpPr>
        <p:spPr>
          <a:xfrm>
            <a:off x="1622748" y="5597912"/>
            <a:ext cx="8944436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sz="3600" b="1">
                <a:solidFill>
                  <a:schemeClr val="bg1"/>
                </a:solidFill>
              </a:rPr>
              <a:t>Er det rart vi synes ting er vondt og vanskelig?</a:t>
            </a:r>
          </a:p>
        </p:txBody>
      </p:sp>
    </p:spTree>
    <p:extLst>
      <p:ext uri="{BB962C8B-B14F-4D97-AF65-F5344CB8AC3E}">
        <p14:creationId xmlns:p14="http://schemas.microsoft.com/office/powerpoint/2010/main" val="9415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A5B4CF3-791F-82C1-20ED-2E43F41F8229}"/>
              </a:ext>
            </a:extLst>
          </p:cNvPr>
          <p:cNvGrpSpPr/>
          <p:nvPr/>
        </p:nvGrpSpPr>
        <p:grpSpPr>
          <a:xfrm>
            <a:off x="3997751" y="1879837"/>
            <a:ext cx="4467423" cy="3489911"/>
            <a:chOff x="3997751" y="1879837"/>
            <a:chExt cx="4467423" cy="34899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1C47603-C248-D1AD-46C0-EDE9AB202A82}"/>
                </a:ext>
              </a:extLst>
            </p:cNvPr>
            <p:cNvSpPr/>
            <p:nvPr/>
          </p:nvSpPr>
          <p:spPr>
            <a:xfrm>
              <a:off x="3997751" y="1879837"/>
              <a:ext cx="2078182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b="1">
                  <a:solidFill>
                    <a:schemeClr val="tx1"/>
                  </a:solidFill>
                </a:rPr>
                <a:t>Uvitende og uforberedt</a:t>
              </a:r>
              <a:endParaRPr lang="nb-NO">
                <a:solidFill>
                  <a:schemeClr val="tx1"/>
                </a:solidFill>
              </a:endParaRPr>
            </a:p>
            <a:p>
              <a:pPr algn="ctr"/>
              <a:r>
                <a:rPr lang="nb-NO">
                  <a:solidFill>
                    <a:schemeClr val="tx1"/>
                  </a:solidFill>
                </a:rPr>
                <a:t>«</a:t>
              </a:r>
              <a:r>
                <a:rPr lang="nb-NO" err="1">
                  <a:solidFill>
                    <a:schemeClr val="tx1"/>
                  </a:solidFill>
                </a:rPr>
                <a:t>Safety</a:t>
              </a:r>
              <a:r>
                <a:rPr lang="nb-NO">
                  <a:solidFill>
                    <a:schemeClr val="tx1"/>
                  </a:solidFill>
                </a:rPr>
                <a:t> </a:t>
              </a:r>
              <a:r>
                <a:rPr lang="nb-NO" err="1">
                  <a:solidFill>
                    <a:schemeClr val="tx1"/>
                  </a:solidFill>
                </a:rPr>
                <a:t>depends</a:t>
              </a:r>
              <a:r>
                <a:rPr lang="nb-NO">
                  <a:solidFill>
                    <a:schemeClr val="tx1"/>
                  </a:solidFill>
                </a:rPr>
                <a:t> </a:t>
              </a:r>
              <a:r>
                <a:rPr lang="nb-NO" err="1">
                  <a:solidFill>
                    <a:schemeClr val="tx1"/>
                  </a:solidFill>
                </a:rPr>
                <a:t>on</a:t>
              </a:r>
              <a:r>
                <a:rPr lang="nb-NO">
                  <a:solidFill>
                    <a:schemeClr val="tx1"/>
                  </a:solidFill>
                </a:rPr>
                <a:t> </a:t>
              </a:r>
              <a:r>
                <a:rPr lang="nb-NO" err="1">
                  <a:solidFill>
                    <a:schemeClr val="tx1"/>
                  </a:solidFill>
                </a:rPr>
                <a:t>luck</a:t>
              </a:r>
              <a:r>
                <a:rPr lang="nb-NO">
                  <a:solidFill>
                    <a:schemeClr val="tx1"/>
                  </a:solidFill>
                </a:rPr>
                <a:t>»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5D3C77-9986-C0C7-78B4-DEED44266F9E}"/>
                </a:ext>
              </a:extLst>
            </p:cNvPr>
            <p:cNvSpPr/>
            <p:nvPr/>
          </p:nvSpPr>
          <p:spPr>
            <a:xfrm>
              <a:off x="6134122" y="3523327"/>
              <a:ext cx="2078182" cy="1600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b="1"/>
                <a:t>Handling</a:t>
              </a:r>
              <a:endParaRPr lang="nb-NO"/>
            </a:p>
            <a:p>
              <a:pPr algn="ctr"/>
              <a:r>
                <a:rPr lang="nb-NO"/>
                <a:t>«</a:t>
              </a:r>
              <a:r>
                <a:rPr lang="nb-NO" err="1"/>
                <a:t>Safety</a:t>
              </a:r>
              <a:r>
                <a:rPr lang="nb-NO"/>
                <a:t> </a:t>
              </a:r>
              <a:r>
                <a:rPr lang="nb-NO" err="1"/>
                <a:t>depends</a:t>
              </a:r>
              <a:r>
                <a:rPr lang="nb-NO"/>
                <a:t> </a:t>
              </a:r>
              <a:r>
                <a:rPr lang="nb-NO" err="1"/>
                <a:t>on</a:t>
              </a:r>
              <a:r>
                <a:rPr lang="nb-NO"/>
                <a:t> </a:t>
              </a:r>
              <a:r>
                <a:rPr lang="nb-NO" err="1"/>
                <a:t>decisive</a:t>
              </a:r>
              <a:r>
                <a:rPr lang="nb-NO"/>
                <a:t> action»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33EFB9-C4A0-4EB4-F765-AF23E1B1EF2D}"/>
                </a:ext>
              </a:extLst>
            </p:cNvPr>
            <p:cNvSpPr/>
            <p:nvPr/>
          </p:nvSpPr>
          <p:spPr>
            <a:xfrm>
              <a:off x="6134122" y="1879837"/>
              <a:ext cx="2078182" cy="1600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b="1">
                  <a:solidFill>
                    <a:schemeClr val="tx1"/>
                  </a:solidFill>
                </a:rPr>
                <a:t>Oppmerksom</a:t>
              </a:r>
            </a:p>
            <a:p>
              <a:pPr algn="ctr"/>
              <a:r>
                <a:rPr lang="nb-NO">
                  <a:solidFill>
                    <a:schemeClr val="tx1"/>
                  </a:solidFill>
                </a:rPr>
                <a:t>«</a:t>
              </a:r>
              <a:r>
                <a:rPr lang="nb-NO" err="1">
                  <a:solidFill>
                    <a:schemeClr val="tx1"/>
                  </a:solidFill>
                </a:rPr>
                <a:t>Safety</a:t>
              </a:r>
              <a:r>
                <a:rPr lang="nb-NO">
                  <a:solidFill>
                    <a:schemeClr val="tx1"/>
                  </a:solidFill>
                </a:rPr>
                <a:t> </a:t>
              </a:r>
              <a:r>
                <a:rPr lang="nb-NO" err="1">
                  <a:solidFill>
                    <a:schemeClr val="tx1"/>
                  </a:solidFill>
                </a:rPr>
                <a:t>depends</a:t>
              </a:r>
              <a:r>
                <a:rPr lang="nb-NO">
                  <a:solidFill>
                    <a:schemeClr val="tx1"/>
                  </a:solidFill>
                </a:rPr>
                <a:t> </a:t>
              </a:r>
              <a:r>
                <a:rPr lang="nb-NO" err="1">
                  <a:solidFill>
                    <a:schemeClr val="tx1"/>
                  </a:solidFill>
                </a:rPr>
                <a:t>on</a:t>
              </a:r>
              <a:r>
                <a:rPr lang="nb-NO">
                  <a:solidFill>
                    <a:schemeClr val="tx1"/>
                  </a:solidFill>
                </a:rPr>
                <a:t> </a:t>
              </a:r>
              <a:r>
                <a:rPr lang="nb-NO" err="1">
                  <a:solidFill>
                    <a:schemeClr val="tx1"/>
                  </a:solidFill>
                </a:rPr>
                <a:t>awareness</a:t>
              </a:r>
              <a:r>
                <a:rPr lang="nb-NO">
                  <a:solidFill>
                    <a:schemeClr val="tx1"/>
                  </a:solidFill>
                </a:rPr>
                <a:t>»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950EC4-422F-A093-C3CA-B66902B55C40}"/>
                </a:ext>
              </a:extLst>
            </p:cNvPr>
            <p:cNvSpPr/>
            <p:nvPr/>
          </p:nvSpPr>
          <p:spPr>
            <a:xfrm>
              <a:off x="3997751" y="3523327"/>
              <a:ext cx="2078182" cy="16002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b="1">
                  <a:solidFill>
                    <a:schemeClr val="tx1"/>
                  </a:solidFill>
                </a:rPr>
                <a:t>Årvåken</a:t>
              </a:r>
              <a:endParaRPr lang="nb-NO">
                <a:solidFill>
                  <a:schemeClr val="tx1"/>
                </a:solidFill>
              </a:endParaRPr>
            </a:p>
            <a:p>
              <a:pPr algn="ctr"/>
              <a:r>
                <a:rPr lang="nb-NO">
                  <a:solidFill>
                    <a:schemeClr val="tx1"/>
                  </a:solidFill>
                </a:rPr>
                <a:t>«</a:t>
              </a:r>
              <a:r>
                <a:rPr lang="nb-NO" err="1">
                  <a:solidFill>
                    <a:schemeClr val="tx1"/>
                  </a:solidFill>
                </a:rPr>
                <a:t>Safety</a:t>
              </a:r>
              <a:r>
                <a:rPr lang="nb-NO">
                  <a:solidFill>
                    <a:schemeClr val="tx1"/>
                  </a:solidFill>
                </a:rPr>
                <a:t> </a:t>
              </a:r>
              <a:r>
                <a:rPr lang="nb-NO" err="1">
                  <a:solidFill>
                    <a:schemeClr val="tx1"/>
                  </a:solidFill>
                </a:rPr>
                <a:t>depends</a:t>
              </a:r>
              <a:r>
                <a:rPr lang="nb-NO">
                  <a:solidFill>
                    <a:schemeClr val="tx1"/>
                  </a:solidFill>
                </a:rPr>
                <a:t> </a:t>
              </a:r>
              <a:r>
                <a:rPr lang="nb-NO" err="1">
                  <a:solidFill>
                    <a:schemeClr val="tx1"/>
                  </a:solidFill>
                </a:rPr>
                <a:t>on</a:t>
              </a:r>
              <a:r>
                <a:rPr lang="nb-NO">
                  <a:solidFill>
                    <a:schemeClr val="tx1"/>
                  </a:solidFill>
                </a:rPr>
                <a:t> </a:t>
              </a:r>
              <a:r>
                <a:rPr lang="nb-NO" err="1">
                  <a:solidFill>
                    <a:schemeClr val="tx1"/>
                  </a:solidFill>
                </a:rPr>
                <a:t>readiness</a:t>
              </a:r>
              <a:r>
                <a:rPr lang="nb-NO">
                  <a:solidFill>
                    <a:schemeClr val="tx1"/>
                  </a:solidFill>
                </a:rPr>
                <a:t>»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91921F-056F-6680-BFCC-C9BC6C620324}"/>
                </a:ext>
              </a:extLst>
            </p:cNvPr>
            <p:cNvSpPr txBox="1"/>
            <p:nvPr/>
          </p:nvSpPr>
          <p:spPr>
            <a:xfrm>
              <a:off x="6630067" y="5123527"/>
              <a:ext cx="18351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err="1">
                  <a:solidFill>
                    <a:schemeClr val="bg1"/>
                  </a:solidFill>
                </a:rPr>
                <a:t>Col</a:t>
              </a:r>
              <a:r>
                <a:rPr lang="nb-NO" sz="1000">
                  <a:solidFill>
                    <a:schemeClr val="bg1"/>
                  </a:solidFill>
                </a:rPr>
                <a:t>. Jeff Cooper, US Marines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7057B5-AD29-3C63-F26F-55E6956DA7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325438"/>
            <a:ext cx="10058400" cy="3575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err="1">
                <a:solidFill>
                  <a:srgbClr val="FFFFFF"/>
                </a:solidFill>
              </a:rPr>
              <a:t>Situasjon</a:t>
            </a:r>
            <a:endParaRPr lang="en-US" sz="5200">
              <a:solidFill>
                <a:srgbClr val="FFFFFF"/>
              </a:solidFill>
            </a:endParaRPr>
          </a:p>
        </p:txBody>
      </p:sp>
      <p:pic>
        <p:nvPicPr>
          <p:cNvPr id="4" name="Picture 3" descr="Person som går opp i en trapp">
            <a:extLst>
              <a:ext uri="{FF2B5EF4-FFF2-40B4-BE49-F238E27FC236}">
                <a16:creationId xmlns:a16="http://schemas.microsoft.com/office/drawing/2014/main" id="{DD029E96-791B-6204-309B-77A937457E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544" y="-1"/>
            <a:ext cx="12210543" cy="68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 cubes suspended in the air">
            <a:extLst>
              <a:ext uri="{FF2B5EF4-FFF2-40B4-BE49-F238E27FC236}">
                <a16:creationId xmlns:a16="http://schemas.microsoft.com/office/drawing/2014/main" id="{FA2B46C8-F62D-49DA-68F9-6BB120598E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2A8C31-45EA-AD01-428F-6F99DF90CB11}"/>
              </a:ext>
            </a:extLst>
          </p:cNvPr>
          <p:cNvSpPr txBox="1"/>
          <p:nvPr/>
        </p:nvSpPr>
        <p:spPr>
          <a:xfrm>
            <a:off x="2315055" y="3136612"/>
            <a:ext cx="786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>
                <a:solidFill>
                  <a:schemeClr val="accent2"/>
                </a:solidFill>
                <a:latin typeface="Calibri" panose="020F0502020204030204" pitchFamily="34" charset="0"/>
              </a:rPr>
              <a:t>Vi mangler evne til å overvåke og oppdage</a:t>
            </a:r>
            <a:endParaRPr lang="nb-NO" sz="320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80370-2669-6801-BB33-0F69DED9A767}"/>
              </a:ext>
            </a:extLst>
          </p:cNvPr>
          <p:cNvSpPr txBox="1"/>
          <p:nvPr/>
        </p:nvSpPr>
        <p:spPr>
          <a:xfrm>
            <a:off x="2130367" y="3136612"/>
            <a:ext cx="805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>
                <a:solidFill>
                  <a:schemeClr val="accent2"/>
                </a:solidFill>
                <a:latin typeface="Calibri" panose="020F0502020204030204" pitchFamily="34" charset="0"/>
              </a:rPr>
              <a:t>Vi mangler evne til å håndtere og reetablere</a:t>
            </a:r>
            <a:endParaRPr lang="nb-NO" sz="320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9AD45-E12C-75AC-B876-1AE224325FD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ctr" latinLnBrk="0" hangingPunct="1"/>
            <a:r>
              <a:rPr lang="nb-NO" sz="1200" b="0" i="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Vi mangler oversikt</a:t>
            </a:r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07CEE-6096-ED72-1A90-3EA03AB5A593}"/>
              </a:ext>
            </a:extLst>
          </p:cNvPr>
          <p:cNvSpPr txBox="1"/>
          <p:nvPr/>
        </p:nvSpPr>
        <p:spPr>
          <a:xfrm>
            <a:off x="3182316" y="3136612"/>
            <a:ext cx="582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>
                <a:solidFill>
                  <a:schemeClr val="accent2"/>
                </a:solidFill>
                <a:latin typeface="Calibri" panose="020F0502020204030204" pitchFamily="34" charset="0"/>
              </a:rPr>
              <a:t>Vi mangler oversikt</a:t>
            </a:r>
            <a:endParaRPr lang="nb-NO" sz="320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90701-9B61-C195-689C-0FD6120CECF7}"/>
              </a:ext>
            </a:extLst>
          </p:cNvPr>
          <p:cNvSpPr txBox="1"/>
          <p:nvPr/>
        </p:nvSpPr>
        <p:spPr>
          <a:xfrm>
            <a:off x="3334715" y="3136612"/>
            <a:ext cx="582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>
                <a:solidFill>
                  <a:schemeClr val="accent2"/>
                </a:solidFill>
                <a:latin typeface="Calibri" panose="020F0502020204030204" pitchFamily="34" charset="0"/>
              </a:rPr>
              <a:t>Vi mangler evne til grunnsikring</a:t>
            </a:r>
            <a:endParaRPr lang="nb-NO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5306-F8C1-F90A-99D6-710937D244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766218"/>
            <a:ext cx="10515600" cy="1325563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b-NO"/>
              <a:t>Er det virkelig så svart?</a:t>
            </a:r>
          </a:p>
        </p:txBody>
      </p:sp>
    </p:spTree>
    <p:extLst>
      <p:ext uri="{BB962C8B-B14F-4D97-AF65-F5344CB8AC3E}">
        <p14:creationId xmlns:p14="http://schemas.microsoft.com/office/powerpoint/2010/main" val="151649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31BE33FE-62D8-624A-91D6-89F2FBD4C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6D565-4F85-96B2-FBCC-7FF7B578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err="1">
                <a:solidFill>
                  <a:srgbClr val="FFFFFF"/>
                </a:solidFill>
              </a:rPr>
              <a:t>Hvor</a:t>
            </a:r>
            <a:r>
              <a:rPr lang="en-US" sz="6000">
                <a:solidFill>
                  <a:srgbClr val="FFFFFF"/>
                </a:solidFill>
              </a:rPr>
              <a:t> </a:t>
            </a:r>
            <a:r>
              <a:rPr lang="en-US" sz="6000" err="1">
                <a:solidFill>
                  <a:srgbClr val="FFFFFF"/>
                </a:solidFill>
              </a:rPr>
              <a:t>skal</a:t>
            </a:r>
            <a:r>
              <a:rPr lang="en-US" sz="6000">
                <a:solidFill>
                  <a:srgbClr val="FFFFFF"/>
                </a:solidFill>
              </a:rPr>
              <a:t> vi </a:t>
            </a:r>
            <a:r>
              <a:rPr lang="en-US" sz="6000" err="1">
                <a:solidFill>
                  <a:srgbClr val="FFFFFF"/>
                </a:solidFill>
              </a:rPr>
              <a:t>gå</a:t>
            </a:r>
            <a:r>
              <a:rPr lang="en-US" sz="6000">
                <a:solidFill>
                  <a:srgbClr val="FFFFFF"/>
                </a:solidFill>
              </a:rPr>
              <a:t> </a:t>
            </a:r>
            <a:r>
              <a:rPr lang="en-US" sz="6000" err="1">
                <a:solidFill>
                  <a:srgbClr val="FFFFFF"/>
                </a:solidFill>
              </a:rPr>
              <a:t>herfra</a:t>
            </a:r>
            <a:r>
              <a:rPr lang="en-US" sz="600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7623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D027B4082F8144B38EF201939348E9" ma:contentTypeVersion="11" ma:contentTypeDescription="Opprett et nytt dokument." ma:contentTypeScope="" ma:versionID="605b4aa6511cffaa7420101ab0514141">
  <xsd:schema xmlns:xsd="http://www.w3.org/2001/XMLSchema" xmlns:xs="http://www.w3.org/2001/XMLSchema" xmlns:p="http://schemas.microsoft.com/office/2006/metadata/properties" xmlns:ns2="ae9db0fd-ad00-4262-87ed-7fe923b448d2" xmlns:ns3="34e68540-a6b4-4749-ab57-b0aad73e1722" targetNamespace="http://schemas.microsoft.com/office/2006/metadata/properties" ma:root="true" ma:fieldsID="e9d2242fe918950db883d6d84fbbd70e" ns2:_="" ns3:_="">
    <xsd:import namespace="ae9db0fd-ad00-4262-87ed-7fe923b448d2"/>
    <xsd:import namespace="34e68540-a6b4-4749-ab57-b0aad73e17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db0fd-ad00-4262-87ed-7fe923b44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b1d65692-da84-4aec-a8ce-83041e03b9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68540-a6b4-4749-ab57-b0aad73e17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Global taksonomikolonne" ma:hidden="true" ma:list="{5075b0bf-204a-45ce-b56d-fb835f30687b}" ma:internalName="TaxCatchAll" ma:showField="CatchAllData" ma:web="34e68540-a6b4-4749-ab57-b0aad73e17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9db0fd-ad00-4262-87ed-7fe923b448d2">
      <Terms xmlns="http://schemas.microsoft.com/office/infopath/2007/PartnerControls"/>
    </lcf76f155ced4ddcb4097134ff3c332f>
    <TaxCatchAll xmlns="34e68540-a6b4-4749-ab57-b0aad73e1722" xsi:nil="true"/>
  </documentManagement>
</p:properties>
</file>

<file path=customXml/itemProps1.xml><?xml version="1.0" encoding="utf-8"?>
<ds:datastoreItem xmlns:ds="http://schemas.openxmlformats.org/officeDocument/2006/customXml" ds:itemID="{3FAADBFE-7874-4364-B401-6175931F5FE6}"/>
</file>

<file path=customXml/itemProps2.xml><?xml version="1.0" encoding="utf-8"?>
<ds:datastoreItem xmlns:ds="http://schemas.openxmlformats.org/officeDocument/2006/customXml" ds:itemID="{E308DE96-02DF-4573-B599-D84D7C243D8C}"/>
</file>

<file path=customXml/itemProps3.xml><?xml version="1.0" encoding="utf-8"?>
<ds:datastoreItem xmlns:ds="http://schemas.openxmlformats.org/officeDocument/2006/customXml" ds:itemID="{92A3ACEE-6C15-42F4-A8CA-00170466FC27}"/>
</file>

<file path=docMetadata/LabelInfo.xml><?xml version="1.0" encoding="utf-8"?>
<clbl:labelList xmlns:clbl="http://schemas.microsoft.com/office/2020/mipLabelMetadata">
  <clbl:label id="{7829ebe7-b0d3-4fc2-9acb-98fe2240b575}" enabled="1" method="Privileged" siteId="{d41caaa9-a41a-4e0f-9bf6-05cd1f48d27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420</Words>
  <Application>Microsoft Office PowerPoint</Application>
  <PresentationFormat>Widescreen</PresentationFormat>
  <Paragraphs>88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FORSVARET-Medium</vt:lpstr>
      <vt:lpstr>Wingdings</vt:lpstr>
      <vt:lpstr>Office Theme</vt:lpstr>
      <vt:lpstr>Status.  Hva må til? Hva nå?</vt:lpstr>
      <vt:lpstr>Hva skal vi (forsøke å) svare ut?</vt:lpstr>
      <vt:lpstr>PowerPoint-presentasjon</vt:lpstr>
      <vt:lpstr>Kontekst</vt:lpstr>
      <vt:lpstr>PowerPoint-presentasjon</vt:lpstr>
      <vt:lpstr>Situasjon</vt:lpstr>
      <vt:lpstr>Vi mangler oversikt</vt:lpstr>
      <vt:lpstr>Er det virkelig så svart?</vt:lpstr>
      <vt:lpstr>Hvor skal vi gå herfra?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og suksesskriterier for fremtiden</dc:title>
  <dc:creator>Kim Johnny Mathisen</dc:creator>
  <cp:lastModifiedBy>Helene Bråthen</cp:lastModifiedBy>
  <cp:revision>4</cp:revision>
  <cp:lastPrinted>2023-03-20T20:10:38Z</cp:lastPrinted>
  <dcterms:created xsi:type="dcterms:W3CDTF">2022-12-22T08:56:18Z</dcterms:created>
  <dcterms:modified xsi:type="dcterms:W3CDTF">2023-03-31T12:22:41Z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0x0101000DD027B4082F8144B38EF201939348E9</vt:lpwstr>
  </property>
  <property fmtid="{D5CDD505-2E9C-101B-9397-08002B2CF9AE}" pid="3" name="MediaServiceImageTags">
    <vt:lpwstr/>
  </property>
</Properties>
</file>