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70" r:id="rId6"/>
    <p:sldId id="259" r:id="rId7"/>
    <p:sldId id="268" r:id="rId8"/>
    <p:sldId id="257" r:id="rId9"/>
    <p:sldId id="261" r:id="rId10"/>
    <p:sldId id="262" r:id="rId11"/>
    <p:sldId id="264" r:id="rId12"/>
    <p:sldId id="265" r:id="rId13"/>
    <p:sldId id="266" r:id="rId14"/>
    <p:sldId id="273" r:id="rId15"/>
    <p:sldId id="258" r:id="rId16"/>
    <p:sldId id="274" r:id="rId17"/>
    <p:sldId id="272" r:id="rId18"/>
    <p:sldId id="271" r:id="rId19"/>
    <p:sldId id="267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22"/>
  </p:normalViewPr>
  <p:slideViewPr>
    <p:cSldViewPr snapToGrid="0" snapToObjects="1" showGuides="1">
      <p:cViewPr varScale="1">
        <p:scale>
          <a:sx n="57" d="100"/>
          <a:sy n="57" d="100"/>
        </p:scale>
        <p:origin x="1016" y="5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1F9B-BD43-0448-90A4-E1E75E9E819F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BDE6A-7934-A947-8540-9ECBC94B14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64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BDE6A-7934-A947-8540-9ECBC94B14B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32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dirty="0"/>
              <a:t>Spørsmåla forankra i krava frå personvernforordninga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BDE6A-7934-A947-8540-9ECBC94B14B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560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BDE6A-7934-A947-8540-9ECBC94B14B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75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ygd for al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7193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presentasjon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</p:spTree>
    <p:extLst>
      <p:ext uri="{BB962C8B-B14F-4D97-AF65-F5344CB8AC3E}">
        <p14:creationId xmlns:p14="http://schemas.microsoft.com/office/powerpoint/2010/main" val="178709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11191216" cy="335217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C7365-9EBF-7B41-A163-141E4765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3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End Slide - bygd for al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Takk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25AD8D9-9148-C942-BF50-DE3D74AD7B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Narvesen</a:t>
            </a:r>
            <a:endParaRPr lang="en-US" dirty="0"/>
          </a:p>
          <a:p>
            <a:r>
              <a:rPr lang="en-US" dirty="0" err="1"/>
              <a:t>Kontaktinformasjon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628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 - bygd for sterke oppleving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presentasjon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590977-08B9-1845-BD16-2FC957AD63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Narvesen</a:t>
            </a:r>
            <a:endParaRPr lang="en-US" dirty="0"/>
          </a:p>
          <a:p>
            <a:r>
              <a:rPr lang="en-US" dirty="0" err="1"/>
              <a:t>Kontaktinformasjon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8511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 Slide - mer røter og vengj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presentasjon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Narvesen</a:t>
            </a:r>
            <a:endParaRPr lang="en-US" dirty="0"/>
          </a:p>
          <a:p>
            <a:r>
              <a:rPr lang="en-US" dirty="0" err="1"/>
              <a:t>Kontaktinformasjon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</p:spTree>
    <p:extLst>
      <p:ext uri="{BB962C8B-B14F-4D97-AF65-F5344CB8AC3E}">
        <p14:creationId xmlns:p14="http://schemas.microsoft.com/office/powerpoint/2010/main" val="358333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ygd for sterke oppleving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EF3FC49B-E5E7-5143-A7AE-0D3847C8EB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presentasjon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</p:spTree>
    <p:extLst>
      <p:ext uri="{BB962C8B-B14F-4D97-AF65-F5344CB8AC3E}">
        <p14:creationId xmlns:p14="http://schemas.microsoft.com/office/powerpoint/2010/main" val="283637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mer røter og vengj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A92A3F3-5105-C740-8D4F-5C1A265988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1. plasser et bilde i rammen, 2. plasser lengst bak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6D7EE-18D9-0B4B-8239-D57B662AE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757" y="2808000"/>
            <a:ext cx="7127966" cy="15504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presentasjon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76B6A-51D3-614A-B73F-287C521B4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757" y="470406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7634-8F6B-D94B-9B62-7133C04E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757" y="7332970"/>
            <a:ext cx="2743200" cy="365125"/>
          </a:xfrm>
        </p:spPr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9724-9E5E-1443-970A-ABB6C38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32969"/>
            <a:ext cx="41148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7AC1-298B-A641-8D25-6EA9AE1F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1772" y="-602610"/>
            <a:ext cx="2743200" cy="365125"/>
          </a:xfrm>
        </p:spPr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308A02-3B51-B84C-9741-2678766FEB45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245249" y="243206"/>
            <a:ext cx="1857059" cy="102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B92F267-0DB0-DA41-9EDB-646B93768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31651" y="5437092"/>
            <a:ext cx="2415600" cy="13644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n-NO"/>
              <a:t>Klikk for å redigere tekststilar i malen</a:t>
            </a:r>
          </a:p>
        </p:txBody>
      </p:sp>
    </p:spTree>
    <p:extLst>
      <p:ext uri="{BB962C8B-B14F-4D97-AF65-F5344CB8AC3E}">
        <p14:creationId xmlns:p14="http://schemas.microsoft.com/office/powerpoint/2010/main" val="280179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EE78-6998-8348-B21C-3BDAFFFA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20000"/>
            <a:ext cx="5306250" cy="1379432"/>
          </a:xfrm>
        </p:spPr>
        <p:txBody>
          <a:bodyPr/>
          <a:lstStyle/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C444-0830-8042-B10C-4A3B6E01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2698750"/>
            <a:ext cx="5306250" cy="3385249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1181" y="527902"/>
            <a:ext cx="5319203" cy="5090474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93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EE78-6998-8348-B21C-3BDAFFFA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169" y="919428"/>
            <a:ext cx="5321971" cy="1178604"/>
          </a:xfrm>
        </p:spPr>
        <p:txBody>
          <a:bodyPr/>
          <a:lstStyle/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C444-0830-8042-B10C-4A3B6E01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2" y="2698751"/>
            <a:ext cx="5321971" cy="3367250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757" y="1233488"/>
            <a:ext cx="5306493" cy="5111750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90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C444-0830-8042-B10C-4A3B6E015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757" y="3428999"/>
            <a:ext cx="11166627" cy="2654999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757" y="1244184"/>
            <a:ext cx="11191215" cy="1461541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402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D6493-8F1F-DA43-8FDC-7721E7A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52B1-FE07-7E46-BF4F-5B31359B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5F85-BEA5-2748-B1A5-13FEFC35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919D5D-34B7-964D-A304-4C16825EBF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757" y="1244184"/>
            <a:ext cx="11191215" cy="4373979"/>
          </a:xfrm>
        </p:spPr>
        <p:txBody>
          <a:bodyPr/>
          <a:lstStyle>
            <a:lvl1pPr marL="144000" marR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/>
              <a:t>Legg inn ønsket bilde i rammen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72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D1558-30DF-7C4B-8775-DB06A8B7E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027" y="2179529"/>
            <a:ext cx="5306494" cy="777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3149797"/>
            <a:ext cx="5306494" cy="2908106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72507-9B4E-4245-8268-3BBEB7AEB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141" y="2179529"/>
            <a:ext cx="5339833" cy="7770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2EB44-AD2C-FC4B-AA35-307E1DB42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8412" y="3149797"/>
            <a:ext cx="5339833" cy="2908106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9639C-D5C5-A24E-A021-3540D208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42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22043-F048-5548-8E4D-5C404CDE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6" y="2705725"/>
            <a:ext cx="5306494" cy="335217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2EB44-AD2C-FC4B-AA35-307E1DB42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8412" y="2705725"/>
            <a:ext cx="5339833" cy="335217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DFD34-FD17-374E-B79D-FD093A6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011-A779-D24E-A7C7-59A665A0D54B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D04FA-4233-8F47-85FA-49B8AF5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6AF58-33A9-B242-B963-4394C9DC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F02A-BE2C-D445-8E89-ED31A5063114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0D72A-2DC9-EC4E-A096-B8458D77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4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52D24-12B6-5347-B842-F02A2E67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57" y="764031"/>
            <a:ext cx="11184486" cy="13409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n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475DD-7E5B-424B-8DAF-B9555E145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757" y="2715228"/>
            <a:ext cx="11184486" cy="3367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9A8A-3797-DA44-9B93-840FE60F6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757" y="607987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9011-A779-D24E-A7C7-59A665A0D54B}" type="datetimeFigureOut">
              <a:rPr lang="nb-NO" smtClean="0"/>
              <a:pPr/>
              <a:t>19.03.2024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C0597-9074-634E-9B1E-CED99199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79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271FA-11AB-234C-B0A1-35716FFDC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1772" y="43497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F02A-BE2C-D445-8E89-ED31A506311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9D4DAF-B309-E74B-9F37-10CD18B4E09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641" y="6172201"/>
            <a:ext cx="553602" cy="18047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4F15BE7-47C6-D449-84BC-A4DB14872250}"/>
              </a:ext>
            </a:extLst>
          </p:cNvPr>
          <p:cNvGrpSpPr/>
          <p:nvPr userDrawn="1"/>
        </p:nvGrpSpPr>
        <p:grpSpPr>
          <a:xfrm>
            <a:off x="-415302" y="510167"/>
            <a:ext cx="254832" cy="5837666"/>
            <a:chOff x="-415302" y="510167"/>
            <a:chExt cx="254832" cy="583766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5C1B37C-6609-BB49-9BCB-17EDF24FE3D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622041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103DACE-6584-D744-AB3B-0DBA331CA14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38275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B71F58D-E24D-784B-8654-9650B2A9C8F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549070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A28186-009C-1F49-A146-13D282673E5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476099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666F571-981E-C940-AD99-0F2F2842C05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403129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0128752-3189-F74F-AB8C-B9CECECAA69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3301583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AFFE169-7640-A345-8578-CDE7731E3A4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257187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967B6C1-B78A-5E47-9225-F8D7E98B0AE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184216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4AE314E-BA30-1E49-8CC7-2AFA1D14E21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87886" y="111245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8706D0-FCAC-BD4C-AB1B-34BC37D6D532}"/>
              </a:ext>
            </a:extLst>
          </p:cNvPr>
          <p:cNvGrpSpPr/>
          <p:nvPr userDrawn="1"/>
        </p:nvGrpSpPr>
        <p:grpSpPr>
          <a:xfrm>
            <a:off x="12585669" y="510167"/>
            <a:ext cx="254832" cy="5837666"/>
            <a:chOff x="12585669" y="510167"/>
            <a:chExt cx="254832" cy="5837666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15BA1F9-5A5F-0C40-BD06-F6611807FA6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622041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E562B01-CDB9-EB4F-BC61-4472FBD8200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38275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CD41B36-524E-3D4F-A33F-3D19214012F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549070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6558916-ACD0-A743-AC68-941E77AB940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476099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BB2B7D-999D-DC4A-8DE6-98D7585A8AC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4031291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C6EEFCE-974A-064A-B3BF-82658F342C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3301583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799C0E0-56DE-3C45-A7F3-6DA2487E9F8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257187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E2E0A53-9B08-C942-A03C-BC76D709148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1842167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2E2DBDD-1DE7-6644-A7D0-ADD12B116EB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13085" y="1112459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A35A0E-D24B-8E48-81B0-6AEBDABF8102}"/>
              </a:ext>
            </a:extLst>
          </p:cNvPr>
          <p:cNvGrpSpPr/>
          <p:nvPr userDrawn="1"/>
        </p:nvGrpSpPr>
        <p:grpSpPr>
          <a:xfrm>
            <a:off x="503757" y="-438242"/>
            <a:ext cx="11191215" cy="318489"/>
            <a:chOff x="503757" y="-438242"/>
            <a:chExt cx="11191215" cy="31848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2BEC34D-D7E4-4641-B00B-8263B76DE7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3757" y="-438242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089738C-B75A-DF45-8963-E74268CACA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94972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5D5341E-C269-0546-A634-C65772A0E5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97169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600F56-45EB-4243-B8B5-61CBFB4C02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9365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525AF3A-BB15-454F-9E7F-5E90CA33EC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01561" y="-37458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13A914-00C8-C04B-B1E8-B657DF0969E1}"/>
              </a:ext>
            </a:extLst>
          </p:cNvPr>
          <p:cNvGrpSpPr/>
          <p:nvPr userDrawn="1"/>
        </p:nvGrpSpPr>
        <p:grpSpPr>
          <a:xfrm>
            <a:off x="503757" y="7019198"/>
            <a:ext cx="11191215" cy="318489"/>
            <a:chOff x="503757" y="7019198"/>
            <a:chExt cx="11191215" cy="318489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81F4825-9D76-B94A-A885-BEC8830F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3757" y="7019198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6C36D2E-DFE9-E24E-B99B-D890E63DFA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94972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58576E9-4C4E-0240-9D9E-33C22D1DE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97169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6285605-996D-7647-A454-6B0E7D9BDD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9365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E49F44D-AA3D-554B-BACE-9480895015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01561" y="7082855"/>
              <a:ext cx="0" cy="254832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3C124149-5AB2-F64D-82EA-E77691813148}"/>
              </a:ext>
            </a:extLst>
          </p:cNvPr>
          <p:cNvSpPr txBox="1">
            <a:spLocks/>
          </p:cNvSpPr>
          <p:nvPr userDrawn="1"/>
        </p:nvSpPr>
        <p:spPr>
          <a:xfrm>
            <a:off x="0" y="-371007"/>
            <a:ext cx="1418157" cy="306079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Voss </a:t>
            </a:r>
            <a:r>
              <a:rPr lang="nb-NO" sz="1200" err="1">
                <a:latin typeface="Arial" panose="020B0604020202020204" pitchFamily="34" charset="0"/>
                <a:cs typeface="Arial" panose="020B0604020202020204" pitchFamily="34" charset="0"/>
              </a:rPr>
              <a:t>herad</a:t>
            </a:r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CCEDE4-08EA-3641-A17E-AB6E6A3ACD8D}"/>
              </a:ext>
            </a:extLst>
          </p:cNvPr>
          <p:cNvGrpSpPr/>
          <p:nvPr userDrawn="1"/>
        </p:nvGrpSpPr>
        <p:grpSpPr>
          <a:xfrm rot="16200000">
            <a:off x="1953082" y="-870369"/>
            <a:ext cx="234950" cy="1304801"/>
            <a:chOff x="12217400" y="-64929"/>
            <a:chExt cx="234950" cy="130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DEE16C-0D08-B44C-AC2E-C492CE15CDB3}"/>
                </a:ext>
              </a:extLst>
            </p:cNvPr>
            <p:cNvSpPr/>
            <p:nvPr userDrawn="1"/>
          </p:nvSpPr>
          <p:spPr>
            <a:xfrm>
              <a:off x="12217400" y="-64929"/>
              <a:ext cx="234950" cy="130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8CDEB75-9155-814B-A071-B82A93921E65}"/>
                </a:ext>
              </a:extLst>
            </p:cNvPr>
            <p:cNvGrpSpPr/>
            <p:nvPr userDrawn="1"/>
          </p:nvGrpSpPr>
          <p:grpSpPr>
            <a:xfrm>
              <a:off x="12248682" y="-19891"/>
              <a:ext cx="172387" cy="1214724"/>
              <a:chOff x="12241004" y="0"/>
              <a:chExt cx="172387" cy="121472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203263-AFF7-8C45-9405-110C8A3B2C11}"/>
                  </a:ext>
                </a:extLst>
              </p:cNvPr>
              <p:cNvSpPr/>
              <p:nvPr userDrawn="1"/>
            </p:nvSpPr>
            <p:spPr>
              <a:xfrm>
                <a:off x="12241004" y="0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313F650-FCBB-3440-AC58-777039F66BAA}"/>
                  </a:ext>
                </a:extLst>
              </p:cNvPr>
              <p:cNvSpPr/>
              <p:nvPr userDrawn="1"/>
            </p:nvSpPr>
            <p:spPr>
              <a:xfrm>
                <a:off x="12241004" y="17238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9013EA1-00BA-C34F-98A2-F1F32D42C2A1}"/>
                  </a:ext>
                </a:extLst>
              </p:cNvPr>
              <p:cNvSpPr/>
              <p:nvPr userDrawn="1"/>
            </p:nvSpPr>
            <p:spPr>
              <a:xfrm>
                <a:off x="12241004" y="34383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4C39720-30A1-8B48-8049-29710FD68EAB}"/>
                  </a:ext>
                </a:extLst>
              </p:cNvPr>
              <p:cNvSpPr/>
              <p:nvPr userDrawn="1"/>
            </p:nvSpPr>
            <p:spPr>
              <a:xfrm>
                <a:off x="12241004" y="518462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40A65BE-D8B4-B042-ADA9-EE69806A39AE}"/>
                  </a:ext>
                </a:extLst>
              </p:cNvPr>
              <p:cNvSpPr/>
              <p:nvPr userDrawn="1"/>
            </p:nvSpPr>
            <p:spPr>
              <a:xfrm>
                <a:off x="12241004" y="867712"/>
                <a:ext cx="172387" cy="1723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2107009-D212-124A-B49D-CB6367BE86D8}"/>
                  </a:ext>
                </a:extLst>
              </p:cNvPr>
              <p:cNvSpPr/>
              <p:nvPr userDrawn="1"/>
            </p:nvSpPr>
            <p:spPr>
              <a:xfrm>
                <a:off x="12241004" y="104233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D582753-80CB-8F41-8326-7389CA7C4032}"/>
                  </a:ext>
                </a:extLst>
              </p:cNvPr>
              <p:cNvSpPr/>
              <p:nvPr userDrawn="1"/>
            </p:nvSpPr>
            <p:spPr>
              <a:xfrm>
                <a:off x="12241004" y="693087"/>
                <a:ext cx="172387" cy="172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9DD7B61-895E-A04B-8824-9E6B7E723A5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511200"/>
            <a:ext cx="573606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0" r:id="rId4"/>
    <p:sldLayoutId id="2147483662" r:id="rId5"/>
    <p:sldLayoutId id="2147483663" r:id="rId6"/>
    <p:sldLayoutId id="2147483670" r:id="rId7"/>
    <p:sldLayoutId id="2147483653" r:id="rId8"/>
    <p:sldLayoutId id="2147483664" r:id="rId9"/>
    <p:sldLayoutId id="2147483671" r:id="rId10"/>
    <p:sldLayoutId id="2147483667" r:id="rId11"/>
    <p:sldLayoutId id="2147483668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05" userDrawn="1">
          <p15:clr>
            <a:srgbClr val="F26B43"/>
          </p15:clr>
        </p15:guide>
        <p15:guide id="4" pos="7365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1700" userDrawn="1">
          <p15:clr>
            <a:srgbClr val="F26B43"/>
          </p15:clr>
        </p15:guide>
        <p15:guide id="8" orient="horz" pos="1239" userDrawn="1">
          <p15:clr>
            <a:srgbClr val="F26B43"/>
          </p15:clr>
        </p15:guide>
        <p15:guide id="9" orient="horz" pos="777" userDrawn="1">
          <p15:clr>
            <a:srgbClr val="F26B43"/>
          </p15:clr>
        </p15:guide>
        <p15:guide id="10" orient="horz" pos="321" userDrawn="1">
          <p15:clr>
            <a:srgbClr val="F26B43"/>
          </p15:clr>
        </p15:guide>
        <p15:guide id="11" orient="horz" pos="2621" userDrawn="1">
          <p15:clr>
            <a:srgbClr val="F26B43"/>
          </p15:clr>
        </p15:guide>
        <p15:guide id="12" orient="horz" pos="3078" userDrawn="1">
          <p15:clr>
            <a:srgbClr val="F26B43"/>
          </p15:clr>
        </p15:guide>
        <p15:guide id="13" orient="horz" pos="3539" userDrawn="1">
          <p15:clr>
            <a:srgbClr val="F26B43"/>
          </p15:clr>
        </p15:guide>
        <p15:guide id="14" orient="horz" pos="3997" userDrawn="1">
          <p15:clr>
            <a:srgbClr val="F26B43"/>
          </p15:clr>
        </p15:guide>
        <p15:guide id="15" userDrawn="1">
          <p15:clr>
            <a:srgbClr val="F26B43"/>
          </p15:clr>
        </p15:guide>
        <p15:guide id="16" pos="3660" userDrawn="1">
          <p15:clr>
            <a:srgbClr val="F26B43"/>
          </p15:clr>
        </p15:guide>
        <p15:guide id="17" pos="39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AC74B7A-B1A0-EE47-8746-4C09F45101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nn-NO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E0A6E18-AB7A-8C49-B61C-A7298CD1E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400" dirty="0"/>
              <a:t>Rapport </a:t>
            </a:r>
            <a:r>
              <a:rPr lang="nb-NO" sz="4400" dirty="0" err="1"/>
              <a:t>frå</a:t>
            </a:r>
            <a:r>
              <a:rPr lang="nb-NO" sz="4400" dirty="0"/>
              <a:t> Datatilsynet – personvern og </a:t>
            </a:r>
            <a:r>
              <a:rPr lang="nb-NO" sz="4400" dirty="0" err="1"/>
              <a:t>informasjonssikkerheit</a:t>
            </a:r>
            <a:r>
              <a:rPr lang="nb-NO" sz="4400" dirty="0"/>
              <a:t> i </a:t>
            </a:r>
            <a:r>
              <a:rPr lang="nb-NO" sz="4400" dirty="0" err="1"/>
              <a:t>kommunane</a:t>
            </a:r>
            <a:endParaRPr lang="nb-NO" sz="4400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01575A12-B109-574D-B130-93CA5333B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Rasmus V. Langeland, </a:t>
            </a:r>
            <a:r>
              <a:rPr lang="nb-NO" dirty="0" err="1"/>
              <a:t>rådgjevar</a:t>
            </a:r>
            <a:r>
              <a:rPr lang="nb-NO" dirty="0"/>
              <a:t> </a:t>
            </a:r>
            <a:r>
              <a:rPr lang="nb-NO" dirty="0" err="1"/>
              <a:t>informasjonssikkerheit</a:t>
            </a:r>
            <a:r>
              <a:rPr lang="nb-NO" dirty="0"/>
              <a:t> og personvern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AD73E14-7B59-094A-9CD0-930FCF4A1F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2BA415-5D15-8046-ACE5-3CEF79CE0F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97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9A4BF00-2C2E-3C33-10FC-B5675F9601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dirty="0">
                <a:latin typeface="+mj-lt"/>
              </a:rPr>
              <a:t>«…</a:t>
            </a:r>
            <a:r>
              <a:rPr lang="nn-NO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dei generelle merknadane [frå Datatilsynet] skildrar godt status for Voss herad. Me skil oss ikkje ut i vurderingane frå Datatilsynet på nokon spesiell måte, og opplev dei same utfordringane som andre kommunar.»</a:t>
            </a:r>
          </a:p>
          <a:p>
            <a:r>
              <a:rPr lang="nn-NO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nn-NO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 viktigaste heradet må fokusere på framover er å få fullstendig oversikt over alle behandlingsaktivitetane våre, slik at me kan presentere ein fullverdig protokoll neste gong Datatilsynet kjem på tilsyn.</a:t>
            </a:r>
            <a:r>
              <a:rPr lang="nn-NO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98D3D49-7960-1722-DC64-5B0BED1E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Korleis gjekk det med Voss herad?</a:t>
            </a:r>
          </a:p>
        </p:txBody>
      </p:sp>
    </p:spTree>
    <p:extLst>
      <p:ext uri="{BB962C8B-B14F-4D97-AF65-F5344CB8AC3E}">
        <p14:creationId xmlns:p14="http://schemas.microsoft.com/office/powerpoint/2010/main" val="44995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D39428A-095D-1BF3-07B7-B46209EDA9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dirty="0"/>
              <a:t>Tid</a:t>
            </a:r>
          </a:p>
          <a:p>
            <a:r>
              <a:rPr lang="nn-NO" dirty="0"/>
              <a:t>Koordinering på golvet</a:t>
            </a:r>
          </a:p>
          <a:p>
            <a:r>
              <a:rPr lang="nn-NO" dirty="0"/>
              <a:t>Manglande involvering av leiinga</a:t>
            </a:r>
          </a:p>
          <a:p>
            <a:r>
              <a:rPr lang="nn-NO" dirty="0"/>
              <a:t>Personvern på dagsorden? Diverre ikkje..</a:t>
            </a:r>
          </a:p>
          <a:p>
            <a:r>
              <a:rPr lang="nn-NO" dirty="0"/>
              <a:t>Me har fått oversikt over kva me må gjera</a:t>
            </a:r>
          </a:p>
          <a:p>
            <a:r>
              <a:rPr lang="nn-NO" dirty="0"/>
              <a:t>Skulle Datatilsynet ha vore strengare?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9A1BADF-8617-90BC-51F5-74DA927B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Våre erfaringar, kort fortalt</a:t>
            </a:r>
          </a:p>
        </p:txBody>
      </p:sp>
    </p:spTree>
    <p:extLst>
      <p:ext uri="{BB962C8B-B14F-4D97-AF65-F5344CB8AC3E}">
        <p14:creationId xmlns:p14="http://schemas.microsoft.com/office/powerpoint/2010/main" val="239264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A43ACA4-2FEC-F590-3CD1-53BFC17000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Sikkerheit er ikkje eit valfag- d</a:t>
            </a:r>
            <a:r>
              <a:rPr lang="nn-NO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 gjeld </a:t>
            </a:r>
            <a:r>
              <a:rPr lang="nn-NO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òg personvern</a:t>
            </a:r>
            <a:endParaRPr lang="nn-NO" dirty="0"/>
          </a:p>
          <a:p>
            <a:r>
              <a:rPr lang="nn-NO" dirty="0"/>
              <a:t>Personvern må ut i organisasjonen og forankrast på leiarnivå </a:t>
            </a:r>
          </a:p>
          <a:p>
            <a:r>
              <a:rPr lang="nn-NO" dirty="0"/>
              <a:t>Personvern er ikkje berre eit fag for IT og juristar</a:t>
            </a:r>
          </a:p>
          <a:p>
            <a:r>
              <a:rPr lang="nn-NO" dirty="0"/>
              <a:t>Meir interkommunalt samarbeid innanfor IT, men òg personvern og informasjonssikkerheit</a:t>
            </a:r>
          </a:p>
          <a:p>
            <a:r>
              <a:rPr lang="nn-NO" dirty="0" err="1"/>
              <a:t>DigiVestland</a:t>
            </a:r>
            <a:r>
              <a:rPr lang="nn-NO" dirty="0"/>
              <a:t> og felles innkjøp av sikkerheitstenester</a:t>
            </a:r>
          </a:p>
          <a:p>
            <a:r>
              <a:rPr lang="nn-NO" dirty="0"/>
              <a:t>Samspel mellom leverandørar og kommunar i </a:t>
            </a:r>
            <a:r>
              <a:rPr lang="nn-NO" dirty="0" err="1"/>
              <a:t>anskaffingsprosesser</a:t>
            </a:r>
            <a:endParaRPr lang="nn-NO" dirty="0"/>
          </a:p>
          <a:p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37AC7D7-CC70-D851-5265-0C89010E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Vegen vidare for Voss herad?</a:t>
            </a:r>
          </a:p>
        </p:txBody>
      </p:sp>
    </p:spTree>
    <p:extLst>
      <p:ext uri="{BB962C8B-B14F-4D97-AF65-F5344CB8AC3E}">
        <p14:creationId xmlns:p14="http://schemas.microsoft.com/office/powerpoint/2010/main" val="1313399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A08A4CD-B820-7FB3-9A62-3522F419CC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dirty="0"/>
              <a:t>Konklusjon: organisasjonen forstår framleis ikkje ansvaret personvernlovgivinga medfører</a:t>
            </a:r>
          </a:p>
          <a:p>
            <a:r>
              <a:rPr lang="nn-NO" dirty="0"/>
              <a:t>MEN! Rapporten gir eit godt grunnlag for å argumentera at personvern er viktig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3F8442D-4418-86E2-3F3B-2A2AA8EC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Sist, men ikkje minst…</a:t>
            </a:r>
          </a:p>
        </p:txBody>
      </p:sp>
    </p:spTree>
    <p:extLst>
      <p:ext uri="{BB962C8B-B14F-4D97-AF65-F5344CB8AC3E}">
        <p14:creationId xmlns:p14="http://schemas.microsoft.com/office/powerpoint/2010/main" val="59123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AAE6D8C-DBF6-3287-4930-5348C7C21A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4A44029-82AE-5B60-EE5F-4DCB57FC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128" y="2088066"/>
            <a:ext cx="7919744" cy="1340933"/>
          </a:xfrm>
        </p:spPr>
        <p:txBody>
          <a:bodyPr/>
          <a:lstStyle/>
          <a:p>
            <a:pPr algn="ctr"/>
            <a:r>
              <a:rPr lang="nn-NO" dirty="0"/>
              <a:t>Kva forvaltar kommunane?</a:t>
            </a:r>
          </a:p>
        </p:txBody>
      </p:sp>
    </p:spTree>
    <p:extLst>
      <p:ext uri="{BB962C8B-B14F-4D97-AF65-F5344CB8AC3E}">
        <p14:creationId xmlns:p14="http://schemas.microsoft.com/office/powerpoint/2010/main" val="273701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AE5E5C6-1551-DD53-4A45-51F358ADAD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3AB328C-8BFB-2FF9-C0EB-97B33CA4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669" y="2088067"/>
            <a:ext cx="2040661" cy="1340933"/>
          </a:xfrm>
        </p:spPr>
        <p:txBody>
          <a:bodyPr/>
          <a:lstStyle/>
          <a:p>
            <a:pPr algn="ctr"/>
            <a:r>
              <a:rPr lang="nn-NO"/>
              <a:t>Tillit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061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E89D8FF-EBE6-DCDC-9FA0-AC3D64B16E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BC05CA9-6CFA-7B93-39FD-490249A7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539" y="2088067"/>
            <a:ext cx="3630921" cy="1340933"/>
          </a:xfrm>
        </p:spPr>
        <p:txBody>
          <a:bodyPr/>
          <a:lstStyle/>
          <a:p>
            <a:r>
              <a:rPr lang="nn-NO" dirty="0"/>
              <a:t>Takk for meg! </a:t>
            </a:r>
          </a:p>
        </p:txBody>
      </p:sp>
    </p:spTree>
    <p:extLst>
      <p:ext uri="{BB962C8B-B14F-4D97-AF65-F5344CB8AC3E}">
        <p14:creationId xmlns:p14="http://schemas.microsoft.com/office/powerpoint/2010/main" val="127102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AAE6D8C-DBF6-3287-4930-5348C7C21A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4A44029-82AE-5B60-EE5F-4DCB57FC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128" y="2088066"/>
            <a:ext cx="7919744" cy="1340933"/>
          </a:xfrm>
        </p:spPr>
        <p:txBody>
          <a:bodyPr/>
          <a:lstStyle/>
          <a:p>
            <a:pPr algn="ctr"/>
            <a:r>
              <a:rPr lang="nn-NO" dirty="0"/>
              <a:t>Kva forvaltar kommunane?</a:t>
            </a:r>
          </a:p>
        </p:txBody>
      </p:sp>
    </p:spTree>
    <p:extLst>
      <p:ext uri="{BB962C8B-B14F-4D97-AF65-F5344CB8AC3E}">
        <p14:creationId xmlns:p14="http://schemas.microsoft.com/office/powerpoint/2010/main" val="11483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08F1D42-AE25-923C-E8F8-83F26E742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776" y="2374859"/>
            <a:ext cx="7860384" cy="3352178"/>
          </a:xfrm>
        </p:spPr>
        <p:txBody>
          <a:bodyPr/>
          <a:lstStyle/>
          <a:p>
            <a:pPr marL="144000" lvl="1" indent="-144000"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n-NO" sz="2000" dirty="0"/>
              <a:t>Vore utvida fleire gongar (Vossestrand og Evanger i 1964 og Granvin i 2020)</a:t>
            </a:r>
          </a:p>
          <a:p>
            <a:pPr marL="144000" lvl="1" indent="-144000"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1805 </a:t>
            </a:r>
            <a:r>
              <a:rPr lang="en-US" sz="2000" dirty="0" err="1"/>
              <a:t>kvadratkilometer</a:t>
            </a:r>
            <a:endParaRPr lang="en-US" sz="2000" dirty="0"/>
          </a:p>
          <a:p>
            <a:pPr marL="144000" lvl="1" indent="-144000"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16144 </a:t>
            </a:r>
            <a:r>
              <a:rPr lang="nn-NO" sz="2000" dirty="0"/>
              <a:t>innbyggjarar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2023</a:t>
            </a:r>
          </a:p>
          <a:p>
            <a:r>
              <a:rPr lang="nn-NO" sz="2000" dirty="0"/>
              <a:t>Leverer nettverk og tilgang på 55 lokasjonar</a:t>
            </a:r>
          </a:p>
          <a:p>
            <a:r>
              <a:rPr lang="nn-NO" sz="2000" dirty="0"/>
              <a:t>2850 </a:t>
            </a:r>
            <a:r>
              <a:rPr lang="nn-NO" sz="2000" dirty="0" err="1"/>
              <a:t>PCar</a:t>
            </a:r>
            <a:r>
              <a:rPr lang="nn-NO" sz="2000" dirty="0"/>
              <a:t>, Meir enn 1000 iPader, ca. 5138 brukarar</a:t>
            </a:r>
          </a:p>
          <a:p>
            <a:r>
              <a:rPr lang="nn-NO" dirty="0"/>
              <a:t>Over 171.600 inngåande e-postar, ca. 30.000 sendte e-postar (14.11.23 - 12.12.23)</a:t>
            </a:r>
          </a:p>
          <a:p>
            <a:pPr lvl="1"/>
            <a:r>
              <a:rPr lang="nn-NO" dirty="0"/>
              <a:t>Ca. 95.000 sendt internt kjem i tillegg!</a:t>
            </a:r>
          </a:p>
          <a:p>
            <a:endParaRPr lang="nn-NO" sz="2000" dirty="0"/>
          </a:p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58F32F4-EEF6-E286-1F35-F3A21009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Fakta Voss herad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5925764-277B-94DF-219E-7FBF8037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0" y="2705725"/>
            <a:ext cx="3776064" cy="2690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68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C2A4389-F39C-331B-B83E-EFD9997D8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26" y="3229981"/>
            <a:ext cx="11191216" cy="3352178"/>
          </a:xfrm>
        </p:spPr>
        <p:txBody>
          <a:bodyPr/>
          <a:lstStyle/>
          <a:p>
            <a:r>
              <a:rPr lang="nn-NO" dirty="0"/>
              <a:t>Samlokalisering av ressursar og fagpersonar</a:t>
            </a:r>
          </a:p>
          <a:p>
            <a:r>
              <a:rPr lang="nn-NO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Nytta sikkerheitsaktørar for å kartleggje sårbarheitene utanfrå (Kommune CSIRT)</a:t>
            </a:r>
          </a:p>
          <a:p>
            <a:r>
              <a:rPr lang="nn-NO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Samarbeid på tvers av kommunar, fag- og diskusjonsnettverk</a:t>
            </a:r>
          </a:p>
          <a:p>
            <a:r>
              <a:rPr lang="nn-NO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Dokumentasjon, dokumentasjon, dokumentasjon…</a:t>
            </a:r>
          </a:p>
          <a:p>
            <a:endParaRPr lang="nn-NO" dirty="0"/>
          </a:p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1EF1B45-6DCA-A3FE-1A61-CF780C10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26" y="1434591"/>
            <a:ext cx="11184486" cy="1340933"/>
          </a:xfrm>
        </p:spPr>
        <p:txBody>
          <a:bodyPr/>
          <a:lstStyle/>
          <a:p>
            <a:r>
              <a:rPr lang="nn-NO" dirty="0"/>
              <a:t>Informasjonssikkerheit og personvern i Voss herad</a:t>
            </a:r>
          </a:p>
        </p:txBody>
      </p:sp>
    </p:spTree>
    <p:extLst>
      <p:ext uri="{BB962C8B-B14F-4D97-AF65-F5344CB8AC3E}">
        <p14:creationId xmlns:p14="http://schemas.microsoft.com/office/powerpoint/2010/main" val="402627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38A35-D948-6646-8177-2CA17308D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757" y="2558086"/>
            <a:ext cx="6639995" cy="3352178"/>
          </a:xfrm>
        </p:spPr>
        <p:txBody>
          <a:bodyPr/>
          <a:lstStyle/>
          <a:p>
            <a:r>
              <a:rPr lang="nn-NO" dirty="0">
                <a:effectLst/>
                <a:latin typeface="Arial (brødtekst)"/>
                <a:ea typeface="Calibri" panose="020F0502020204030204" pitchFamily="34" charset="0"/>
                <a:cs typeface="Times New Roman" panose="02020603050405020304" pitchFamily="18" charset="0"/>
              </a:rPr>
              <a:t>Voss herad var ein av 93 kommunar som fekk brev frå Datatilsynet våren 2023</a:t>
            </a:r>
          </a:p>
          <a:p>
            <a:pPr lvl="1"/>
            <a:r>
              <a:rPr lang="nn-NO" sz="2000" dirty="0">
                <a:latin typeface="Arial (brødtekst)"/>
                <a:ea typeface="Calibri" panose="020F0502020204030204" pitchFamily="34" charset="0"/>
                <a:cs typeface="Times New Roman" panose="02020603050405020304" pitchFamily="18" charset="0"/>
              </a:rPr>
              <a:t>5 fylkeskommunar vart også kontrollert (omtalt som «kommunar» i rapporten)</a:t>
            </a:r>
            <a:endParaRPr lang="nn-NO" sz="2000" dirty="0">
              <a:effectLst/>
              <a:latin typeface="Arial (brødteks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n-NO" sz="2000" dirty="0">
                <a:latin typeface="Arial (brødtekst)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n-NO" sz="2000" dirty="0">
                <a:effectLst/>
                <a:latin typeface="Arial (brødtekst)"/>
                <a:ea typeface="Calibri" panose="020F0502020204030204" pitchFamily="34" charset="0"/>
                <a:cs typeface="Times New Roman" panose="02020603050405020304" pitchFamily="18" charset="0"/>
              </a:rPr>
              <a:t>pørsmål knytt til behandling av personopplysningar</a:t>
            </a:r>
          </a:p>
          <a:p>
            <a:pPr lvl="1"/>
            <a:r>
              <a:rPr lang="nn-NO" sz="2000" dirty="0">
                <a:effectLst/>
                <a:latin typeface="Arial (brødtekst)"/>
                <a:ea typeface="Calibri" panose="020F0502020204030204" pitchFamily="34" charset="0"/>
                <a:cs typeface="Times New Roman" panose="02020603050405020304" pitchFamily="18" charset="0"/>
              </a:rPr>
              <a:t>Korleis me gjennomfører internkontroll for å etterleve personvernlovgivinga</a:t>
            </a:r>
          </a:p>
          <a:p>
            <a:r>
              <a:rPr lang="nb-NO" dirty="0">
                <a:latin typeface="Arial (brødtekst)"/>
              </a:rPr>
              <a:t>Datatilsynets </a:t>
            </a:r>
            <a:r>
              <a:rPr lang="nb-NO" dirty="0" err="1">
                <a:latin typeface="Arial (brødtekst)"/>
              </a:rPr>
              <a:t>oppgåve</a:t>
            </a:r>
            <a:r>
              <a:rPr lang="nb-NO" dirty="0">
                <a:latin typeface="Arial (brødtekst)"/>
              </a:rPr>
              <a:t> er å føra tilsyn med etterlevinga av personvernforordningen, jf. personvernforordningen artikkel 57 og personopplysningsloven § 20</a:t>
            </a:r>
          </a:p>
          <a:p>
            <a:pPr lvl="1"/>
            <a:endParaRPr lang="nn-NO" dirty="0">
              <a:latin typeface="Arial (brødtekst)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9E3096-C649-434B-AE40-881BEFE3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Brevkontroll 2023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B9FE49F-D648-8C64-9291-6D5DDD05A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2" y="2558086"/>
            <a:ext cx="4593147" cy="28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9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25F20A6-D0A4-D1C2-3D9D-0936B67CD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26" y="2334250"/>
            <a:ext cx="10523399" cy="3895100"/>
          </a:xfrm>
        </p:spPr>
        <p:txBody>
          <a:bodyPr/>
          <a:lstStyle/>
          <a:p>
            <a:r>
              <a:rPr lang="nn-NO" sz="1800" dirty="0"/>
              <a:t>Oversikt og organisering av informasjonssikkerheit og personvernarbeidet</a:t>
            </a:r>
          </a:p>
          <a:p>
            <a:r>
              <a:rPr lang="nn-NO" sz="1800" dirty="0"/>
              <a:t>Rettleiarar, strategiar og prosedyrar knytt til informasjonssikkerheit og personvernarbeidet</a:t>
            </a:r>
          </a:p>
          <a:p>
            <a:r>
              <a:rPr lang="nn-NO" sz="1800" dirty="0"/>
              <a:t>IKT-samarbeid, </a:t>
            </a:r>
            <a:r>
              <a:rPr lang="nn-NO" sz="1800" dirty="0" err="1"/>
              <a:t>autentiseringsløysingar</a:t>
            </a:r>
            <a:r>
              <a:rPr lang="nn-NO" sz="1800" dirty="0"/>
              <a:t>, sikkerheitskopiering og oppattretting av system</a:t>
            </a:r>
          </a:p>
          <a:p>
            <a:r>
              <a:rPr lang="nn-NO" sz="1800" dirty="0"/>
              <a:t>Korleis personvernombodet vert organisert</a:t>
            </a:r>
          </a:p>
          <a:p>
            <a:r>
              <a:rPr lang="nn-NO" sz="1800" dirty="0"/>
              <a:t>4 veker på å svara ut spørsmåla</a:t>
            </a:r>
          </a:p>
          <a:p>
            <a:r>
              <a:rPr lang="nb-NO" sz="1800" b="1" dirty="0">
                <a:effectLst/>
                <a:latin typeface="Arial (brødtekst)"/>
                <a:ea typeface="Calibri" panose="020F0502020204030204" pitchFamily="34" charset="0"/>
                <a:cs typeface="Times New Roman" panose="02020603050405020304" pitchFamily="18" charset="0"/>
              </a:rPr>
              <a:t>Målsetting: </a:t>
            </a:r>
            <a:r>
              <a:rPr lang="nb-NO" sz="1800" i="1" dirty="0">
                <a:effectLst/>
                <a:latin typeface="Arial (brødtekst)"/>
                <a:ea typeface="Calibri" panose="020F0502020204030204" pitchFamily="34" charset="0"/>
                <a:cs typeface="Times New Roman" panose="02020603050405020304" pitchFamily="18" charset="0"/>
              </a:rPr>
              <a:t>«Datatilsynet har hatt som overordnet mål med tilsynene å vurdere kommunenes og fylkeskommunenes modenhet knyttet til ivaretakelse av personopplysningssikkerhet, og deretter bidra med relevant veiledning på de områdene vi har kontrollert.»</a:t>
            </a:r>
            <a:endParaRPr lang="nn-NO" sz="1800" dirty="0"/>
          </a:p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81DC1C0-8997-0AFD-80AC-C6A70618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Kva spurde dei om?</a:t>
            </a:r>
          </a:p>
        </p:txBody>
      </p:sp>
    </p:spTree>
    <p:extLst>
      <p:ext uri="{BB962C8B-B14F-4D97-AF65-F5344CB8AC3E}">
        <p14:creationId xmlns:p14="http://schemas.microsoft.com/office/powerpoint/2010/main" val="304624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E6CF62F-92C7-0A58-2E95-9F3110EC75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sz="2000" dirty="0">
                <a:effectLst/>
                <a:latin typeface="Arial (brødtekst)"/>
                <a:ea typeface="Calibri" panose="020F0502020204030204" pitchFamily="34" charset="0"/>
                <a:cs typeface="Times New Roman" panose="02020603050405020304" pitchFamily="18" charset="0"/>
              </a:rPr>
              <a:t>88 av 93 kommunar svara ut spørsmåla i brevkontrollen. Nokre av dei fekk innvilga utsett frist.</a:t>
            </a:r>
          </a:p>
          <a:p>
            <a:r>
              <a:rPr lang="nn-NO" dirty="0">
                <a:latin typeface="Arial (brødtekst)"/>
                <a:ea typeface="Calibri" panose="020F0502020204030204" pitchFamily="34" charset="0"/>
                <a:cs typeface="Times New Roman" panose="02020603050405020304" pitchFamily="18" charset="0"/>
              </a:rPr>
              <a:t>Utfordrande kartlegging då svara og datagrunnlaget var sprikande grunna manglande felles forståing av kva som vart spurd om</a:t>
            </a:r>
          </a:p>
          <a:p>
            <a:r>
              <a:rPr lang="nn-NO" dirty="0"/>
              <a:t>Fellesrapporten gir ein overordna presentasjon av «</a:t>
            </a:r>
            <a:r>
              <a:rPr lang="nn-NO" dirty="0" err="1"/>
              <a:t>ståa</a:t>
            </a:r>
            <a:r>
              <a:rPr lang="nn-NO" dirty="0"/>
              <a:t>» når det kjem til personvern i kommunane</a:t>
            </a:r>
          </a:p>
          <a:p>
            <a:r>
              <a:rPr lang="nn-NO" dirty="0"/>
              <a:t>Rapport gjer grunnlag for betre rettleiing, ikkje berre for kommunane, men òg andre aktørar</a:t>
            </a:r>
          </a:p>
          <a:p>
            <a:endParaRPr lang="nn-NO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 dirty="0">
              <a:effectLst/>
              <a:latin typeface="Arial (brødteks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 sz="2000" dirty="0">
              <a:effectLst/>
              <a:latin typeface="Arial (brødteks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C6BEA2F-04A3-800F-4A16-435CCCF2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Resultata</a:t>
            </a:r>
          </a:p>
        </p:txBody>
      </p:sp>
    </p:spTree>
    <p:extLst>
      <p:ext uri="{BB962C8B-B14F-4D97-AF65-F5344CB8AC3E}">
        <p14:creationId xmlns:p14="http://schemas.microsoft.com/office/powerpoint/2010/main" val="289708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333F911-E78E-AADA-E3B8-98A7D18226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Fleirtalet av kommunane har interne styringssystem som skildrar korleis internkontroll er organisert. Mange er i ein prosess der dei utbetrar desse</a:t>
            </a:r>
          </a:p>
          <a:p>
            <a:r>
              <a:rPr lang="nn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Kommunane har utvikla gode malar, sikkerheitsstrategiar og tiltak, men nokre kommunar manglar overordna retningslinjer for desse</a:t>
            </a:r>
          </a:p>
          <a:p>
            <a:r>
              <a:rPr lang="nn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Kommunane deltek i forskjellige IKT-samarbeid</a:t>
            </a:r>
          </a:p>
          <a:p>
            <a:r>
              <a:rPr lang="nn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Kommunane har laga personvernerklæringar som er tilgjengeleg for innbyggjarane</a:t>
            </a:r>
          </a:p>
          <a:p>
            <a:r>
              <a:rPr lang="nn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Kommunane har implementert personvernombodsordninga</a:t>
            </a:r>
          </a:p>
          <a:p>
            <a:endParaRPr lang="nn-NO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F4621E9-2978-333D-FEFB-7D23F918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«The </a:t>
            </a:r>
            <a:r>
              <a:rPr lang="nn-NO" dirty="0" err="1"/>
              <a:t>good</a:t>
            </a:r>
            <a:r>
              <a:rPr lang="nn-NO" dirty="0"/>
              <a:t> </a:t>
            </a:r>
            <a:r>
              <a:rPr lang="nn-NO" dirty="0" err="1"/>
              <a:t>news</a:t>
            </a:r>
            <a:r>
              <a:rPr lang="nn-NO" dirty="0"/>
              <a:t>..»</a:t>
            </a:r>
          </a:p>
        </p:txBody>
      </p:sp>
    </p:spTree>
    <p:extLst>
      <p:ext uri="{BB962C8B-B14F-4D97-AF65-F5344CB8AC3E}">
        <p14:creationId xmlns:p14="http://schemas.microsoft.com/office/powerpoint/2010/main" val="181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9A4A2EC-C780-B782-3FFB-37EF1E797D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 er aukande medvit på at kommunane har eit ansvar for å følgje personvernforordninga, men det er varierande mengde dokumentasjon, rutinar og oversikt</a:t>
            </a:r>
          </a:p>
          <a:p>
            <a:r>
              <a:rPr lang="nn-NO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Fleirtalet av kommunane har forståing over ansvarsforholda og korleis ting </a:t>
            </a:r>
            <a:r>
              <a:rPr lang="nn-NO" sz="2000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bør</a:t>
            </a:r>
            <a:r>
              <a:rPr lang="nn-NO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sjå ut, men manglar praktisk gjennomføring</a:t>
            </a:r>
          </a:p>
          <a:p>
            <a:r>
              <a:rPr lang="nn-NO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Datatilsynet opplev at kommunane ikkje har tilstrekkeleg med sikkerheitsrevisjonar</a:t>
            </a:r>
          </a:p>
          <a:p>
            <a:endParaRPr lang="nn-NO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2558851-4EC0-6594-0FD4-EA1FC9C1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... and </a:t>
            </a:r>
            <a:r>
              <a:rPr lang="nn-NO" dirty="0" err="1"/>
              <a:t>the</a:t>
            </a:r>
            <a:r>
              <a:rPr lang="nn-NO" dirty="0"/>
              <a:t> bad </a:t>
            </a:r>
            <a:r>
              <a:rPr lang="nn-NO" dirty="0" err="1"/>
              <a:t>news</a:t>
            </a:r>
            <a:r>
              <a:rPr lang="nn-NO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4450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oss herad">
      <a:dk1>
        <a:srgbClr val="000000"/>
      </a:dk1>
      <a:lt1>
        <a:srgbClr val="FFFFFF"/>
      </a:lt1>
      <a:dk2>
        <a:srgbClr val="545554"/>
      </a:dk2>
      <a:lt2>
        <a:srgbClr val="DCDDDB"/>
      </a:lt2>
      <a:accent1>
        <a:srgbClr val="48B3AB"/>
      </a:accent1>
      <a:accent2>
        <a:srgbClr val="E3032E"/>
      </a:accent2>
      <a:accent3>
        <a:srgbClr val="268078"/>
      </a:accent3>
      <a:accent4>
        <a:srgbClr val="565555"/>
      </a:accent4>
      <a:accent5>
        <a:srgbClr val="DDDDDC"/>
      </a:accent5>
      <a:accent6>
        <a:srgbClr val="49B3AB"/>
      </a:accent6>
      <a:hlink>
        <a:srgbClr val="0514FF"/>
      </a:hlink>
      <a:folHlink>
        <a:srgbClr val="E401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ss_herad_ppt-mal" id="{A29A501D-5A2A-4A2B-A317-A4B32D8909E6}" vid="{8C6DE8B3-06FE-48DF-9DD5-A61B6283E4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9db0fd-ad00-4262-87ed-7fe923b448d2">
      <Terms xmlns="http://schemas.microsoft.com/office/infopath/2007/PartnerControls"/>
    </lcf76f155ced4ddcb4097134ff3c332f>
    <TaxCatchAll xmlns="34e68540-a6b4-4749-ab57-b0aad73e17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D027B4082F8144B38EF201939348E9" ma:contentTypeVersion="15" ma:contentTypeDescription="Opprett et nytt dokument." ma:contentTypeScope="" ma:versionID="10f0a8502834c1f2addcbf10e8e8c096">
  <xsd:schema xmlns:xsd="http://www.w3.org/2001/XMLSchema" xmlns:xs="http://www.w3.org/2001/XMLSchema" xmlns:p="http://schemas.microsoft.com/office/2006/metadata/properties" xmlns:ns2="ae9db0fd-ad00-4262-87ed-7fe923b448d2" xmlns:ns3="34e68540-a6b4-4749-ab57-b0aad73e1722" targetNamespace="http://schemas.microsoft.com/office/2006/metadata/properties" ma:root="true" ma:fieldsID="5d0ee905ec958f0a1d81fb16f673f823" ns2:_="" ns3:_="">
    <xsd:import namespace="ae9db0fd-ad00-4262-87ed-7fe923b448d2"/>
    <xsd:import namespace="34e68540-a6b4-4749-ab57-b0aad73e17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db0fd-ad00-4262-87ed-7fe923b44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b1d65692-da84-4aec-a8ce-83041e03b9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68540-a6b4-4749-ab57-b0aad73e17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Global taksonomikolonne" ma:hidden="true" ma:list="{5075b0bf-204a-45ce-b56d-fb835f30687b}" ma:internalName="TaxCatchAll" ma:showField="CatchAllData" ma:web="34e68540-a6b4-4749-ab57-b0aad73e17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6C8F5-AE0A-4235-B8CB-8B74E346A3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795627-432C-49E1-B0B4-7F173708DFC9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d17d3d15-9d76-482f-9800-4b6395e67ed3"/>
    <ds:schemaRef ds:uri="http://schemas.openxmlformats.org/package/2006/metadata/core-properties"/>
    <ds:schemaRef ds:uri="2f048028-c47e-4c3e-904a-b0ab316de982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6C75AEE-8E24-4FA1-B1F5-4DE80745ACA8}"/>
</file>

<file path=docProps/app.xml><?xml version="1.0" encoding="utf-8"?>
<Properties xmlns="http://schemas.openxmlformats.org/officeDocument/2006/extended-properties" xmlns:vt="http://schemas.openxmlformats.org/officeDocument/2006/docPropsVTypes">
  <Template>Voss_herad_ppt-mal</Template>
  <TotalTime>17981</TotalTime>
  <Words>676</Words>
  <Application>Microsoft Office PowerPoint</Application>
  <PresentationFormat>Widescreen</PresentationFormat>
  <Paragraphs>74</Paragraphs>
  <Slides>16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Arial (brødtekst)</vt:lpstr>
      <vt:lpstr>Calibri</vt:lpstr>
      <vt:lpstr>Office-tema</vt:lpstr>
      <vt:lpstr>Rapport frå Datatilsynet – personvern og informasjonssikkerheit i kommunane</vt:lpstr>
      <vt:lpstr>Kva forvaltar kommunane?</vt:lpstr>
      <vt:lpstr>Fakta Voss herad</vt:lpstr>
      <vt:lpstr>Informasjonssikkerheit og personvern i Voss herad</vt:lpstr>
      <vt:lpstr>Brevkontroll 2023 </vt:lpstr>
      <vt:lpstr>Kva spurde dei om?</vt:lpstr>
      <vt:lpstr>Resultata</vt:lpstr>
      <vt:lpstr>«The good news..»</vt:lpstr>
      <vt:lpstr>... and the bad news»</vt:lpstr>
      <vt:lpstr>Korleis gjekk det med Voss herad?</vt:lpstr>
      <vt:lpstr>Våre erfaringar, kort fortalt</vt:lpstr>
      <vt:lpstr>Vegen vidare for Voss herad?</vt:lpstr>
      <vt:lpstr>Sist, men ikkje minst…</vt:lpstr>
      <vt:lpstr>Kva forvaltar kommunane?</vt:lpstr>
      <vt:lpstr>Tillit</vt:lpstr>
      <vt:lpstr>Takk for meg!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Silje Heistein Lund</dc:creator>
  <cp:lastModifiedBy>Rasmus Vabø Langeland</cp:lastModifiedBy>
  <cp:revision>3</cp:revision>
  <dcterms:created xsi:type="dcterms:W3CDTF">2021-02-01T09:24:30Z</dcterms:created>
  <dcterms:modified xsi:type="dcterms:W3CDTF">2024-03-19T10:16:37Z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0x010100C442F4C5E938444DACF4F35CBD497729</vt:lpwstr>
  </property>
  <property fmtid="{D5CDD505-2E9C-101B-9397-08002B2CF9AE}" pid="3" name="MediaServiceImageTags">
    <vt:lpwstr/>
  </property>
</Properties>
</file>