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omments/modernComment_7FFBA42E_4A531694.xml" ContentType="application/vnd.ms-powerpoint.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modernComment_7FFE6333_F3C7E031.xml" ContentType="application/vnd.ms-powerpoint.comment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2147198002" r:id="rId5"/>
    <p:sldId id="2147197998" r:id="rId6"/>
    <p:sldId id="2147377974" r:id="rId7"/>
    <p:sldId id="623" r:id="rId8"/>
    <p:sldId id="625" r:id="rId9"/>
    <p:sldId id="624" r:id="rId10"/>
    <p:sldId id="2147197963" r:id="rId11"/>
    <p:sldId id="2147377965" r:id="rId12"/>
    <p:sldId id="2147377966" r:id="rId13"/>
    <p:sldId id="2147377967" r:id="rId14"/>
    <p:sldId id="2147377968" r:id="rId15"/>
    <p:sldId id="2147377975" r:id="rId16"/>
    <p:sldId id="2147377971" r:id="rId17"/>
    <p:sldId id="12270" r:id="rId18"/>
    <p:sldId id="12505" r:id="rId19"/>
    <p:sldId id="12499" r:id="rId20"/>
    <p:sldId id="12477" r:id="rId21"/>
    <p:sldId id="2147377969" r:id="rId22"/>
    <p:sldId id="2147377970" r:id="rId23"/>
    <p:sldId id="2147377980" r:id="rId24"/>
    <p:sldId id="2147377981" r:id="rId25"/>
    <p:sldId id="2147377982" r:id="rId26"/>
    <p:sldId id="2147377983" r:id="rId27"/>
    <p:sldId id="2147377964" r:id="rId28"/>
    <p:sldId id="267" r:id="rId29"/>
    <p:sldId id="264" r:id="rId30"/>
    <p:sldId id="258" r:id="rId31"/>
    <p:sldId id="274" r:id="rId32"/>
    <p:sldId id="257" r:id="rId33"/>
    <p:sldId id="281" r:id="rId34"/>
    <p:sldId id="2147377978" r:id="rId35"/>
    <p:sldId id="2147377977" r:id="rId36"/>
    <p:sldId id="2147377976" r:id="rId37"/>
    <p:sldId id="214737796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BE8129-5A93-93FC-7452-803EC2CE465B}" name="Hanneke Maria Brouns" initials="HB" userId="S::hanneke.brouns@ks.no::58eb6589-9afb-484c-9900-45963a4bb004" providerId="AD"/>
  <p188:author id="{CA921FEC-8DB7-4B23-8904-50942FD97C75}" name="Idar Borlaug" initials="IB" userId="S::idar.borlaug@ks.no::afd59965-ee02-460f-8257-b7c079850dc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4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omments/modernComment_7FFBA42E_4A531694.xml><?xml version="1.0" encoding="utf-8"?>
<p188:cmLst xmlns:a="http://schemas.openxmlformats.org/drawingml/2006/main" xmlns:r="http://schemas.openxmlformats.org/officeDocument/2006/relationships" xmlns:p188="http://schemas.microsoft.com/office/powerpoint/2018/8/main">
  <p188:cm id="{9E505291-2E87-428D-8DFB-0D5212A6D52A}" authorId="{ADBE8129-5A93-93FC-7452-803EC2CE465B}" status="resolved" created="2024-03-13T08:02:50.206" complete="100000">
    <pc:sldMkLst xmlns:pc="http://schemas.microsoft.com/office/powerpoint/2013/main/command">
      <pc:docMk/>
      <pc:sldMk cId="1246959252" sldId="2147197998"/>
    </pc:sldMkLst>
    <p188:replyLst>
      <p188:reply id="{FAFAFD5E-E4D7-4A2B-A3E6-9C57C47FE63E}" authorId="{CA921FEC-8DB7-4B23-8904-50942FD97C75}" created="2024-03-13T14:42:38.958">
        <p188:txBody>
          <a:bodyPr/>
          <a:lstStyle/>
          <a:p>
            <a:r>
              <a:rPr lang="nb-NO"/>
              <a:t>Sidsel skal ta fiks platformen og nytt selskap rett før meg :)</a:t>
            </a:r>
          </a:p>
        </p188:txBody>
        <p188:extLst>
          <p:ext xmlns:p="http://schemas.openxmlformats.org/presentationml/2006/main" uri="{57CB4572-C831-44C2-8A1C-0ADB6CCDFE69}">
            <p223:reactions xmlns:p223="http://schemas.microsoft.com/office/powerpoint/2022/03/main">
              <p223:rxn type="👍">
                <p223:instance time="2024-03-13T14:49:06.167" authorId="{ADBE8129-5A93-93FC-7452-803EC2CE465B}"/>
              </p223:rxn>
            </p223:reactions>
          </p:ext>
        </p188:extLst>
      </p188:reply>
    </p188:replyLst>
    <p188:txBody>
      <a:bodyPr/>
      <a:lstStyle/>
      <a:p>
        <a:r>
          <a:rPr lang="nb-NO"/>
          <a:t>[@Idar Borlaug] oppdatert agenda etter mine endringer. si fra hvis du trenger noe mer / annet!</a:t>
        </a:r>
      </a:p>
    </p188:txBody>
  </p188:cm>
</p188:cmLst>
</file>

<file path=ppt/comments/modernComment_7FFE6333_F3C7E031.xml><?xml version="1.0" encoding="utf-8"?>
<p188:cmLst xmlns:a="http://schemas.openxmlformats.org/drawingml/2006/main" xmlns:r="http://schemas.openxmlformats.org/officeDocument/2006/relationships" xmlns:p188="http://schemas.microsoft.com/office/powerpoint/2018/8/main">
  <p188:cm id="{16B0E61C-FDA4-4819-BA39-D0028B9EF216}" authorId="{ADBE8129-5A93-93FC-7452-803EC2CE465B}" status="resolved" created="2024-03-13T07:58:31.580" complete="100000">
    <pc:sldMkLst xmlns:pc="http://schemas.microsoft.com/office/powerpoint/2013/main/command">
      <pc:docMk/>
      <pc:sldMk cId="4089962545" sldId="2147377971"/>
    </pc:sldMkLst>
    <p188:txBody>
      <a:bodyPr/>
      <a:lstStyle/>
      <a:p>
        <a:r>
          <a:rPr lang="nb-NO"/>
          <a:t>[@Idar Borlaug] la inn noen foiler her</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A645CB-0916-4E5D-B968-0EAF2E03F62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2E89845-C06E-41DB-AE9E-F8455F640325}">
      <dgm:prSet/>
      <dgm:spPr/>
      <dgm:t>
        <a:bodyPr/>
        <a:lstStyle/>
        <a:p>
          <a:pPr>
            <a:lnSpc>
              <a:spcPct val="100000"/>
            </a:lnSpc>
          </a:pPr>
          <a:r>
            <a:rPr lang="nb-NO" i="1"/>
            <a:t>11. mars 2024: Kunngjøring</a:t>
          </a:r>
          <a:endParaRPr lang="en-US"/>
        </a:p>
      </dgm:t>
    </dgm:pt>
    <dgm:pt modelId="{D3B1703E-34D2-452D-A98F-CEA97C6EE99C}" type="parTrans" cxnId="{202D0157-2A5F-4826-B026-AEA6F6814767}">
      <dgm:prSet/>
      <dgm:spPr/>
      <dgm:t>
        <a:bodyPr/>
        <a:lstStyle/>
        <a:p>
          <a:endParaRPr lang="en-US"/>
        </a:p>
      </dgm:t>
    </dgm:pt>
    <dgm:pt modelId="{50E87199-7688-42E0-A7DB-855CED96EEF3}" type="sibTrans" cxnId="{202D0157-2A5F-4826-B026-AEA6F6814767}">
      <dgm:prSet/>
      <dgm:spPr/>
      <dgm:t>
        <a:bodyPr/>
        <a:lstStyle/>
        <a:p>
          <a:endParaRPr lang="en-US"/>
        </a:p>
      </dgm:t>
    </dgm:pt>
    <dgm:pt modelId="{2F17ABC3-7B9A-4349-AB39-B5B255784E3F}">
      <dgm:prSet/>
      <dgm:spPr/>
      <dgm:t>
        <a:bodyPr/>
        <a:lstStyle/>
        <a:p>
          <a:pPr>
            <a:lnSpc>
              <a:spcPct val="100000"/>
            </a:lnSpc>
          </a:pPr>
          <a:r>
            <a:rPr lang="nb-NO" i="1"/>
            <a:t>15. april 2024: Tilbudsfrist</a:t>
          </a:r>
          <a:endParaRPr lang="en-US"/>
        </a:p>
      </dgm:t>
    </dgm:pt>
    <dgm:pt modelId="{3D097073-0863-47BE-A7E0-B1584B564BE4}" type="parTrans" cxnId="{723A19DC-D4AE-4F2A-8D50-FA4B002C313E}">
      <dgm:prSet/>
      <dgm:spPr/>
      <dgm:t>
        <a:bodyPr/>
        <a:lstStyle/>
        <a:p>
          <a:endParaRPr lang="en-US"/>
        </a:p>
      </dgm:t>
    </dgm:pt>
    <dgm:pt modelId="{CD46FFB3-158D-49D6-91A6-B98BD3C4FE32}" type="sibTrans" cxnId="{723A19DC-D4AE-4F2A-8D50-FA4B002C313E}">
      <dgm:prSet/>
      <dgm:spPr/>
      <dgm:t>
        <a:bodyPr/>
        <a:lstStyle/>
        <a:p>
          <a:endParaRPr lang="en-US"/>
        </a:p>
      </dgm:t>
    </dgm:pt>
    <dgm:pt modelId="{FB935F91-D758-4159-8B38-0EF20D048264}">
      <dgm:prSet/>
      <dgm:spPr/>
      <dgm:t>
        <a:bodyPr/>
        <a:lstStyle/>
        <a:p>
          <a:pPr>
            <a:lnSpc>
              <a:spcPct val="100000"/>
            </a:lnSpc>
          </a:pPr>
          <a:r>
            <a:rPr lang="nb-NO" i="1"/>
            <a:t>Medio april tom. september. Kvalifikasjon, forhandlingsrunder og evaluering</a:t>
          </a:r>
          <a:endParaRPr lang="en-US"/>
        </a:p>
      </dgm:t>
    </dgm:pt>
    <dgm:pt modelId="{1D95AB7F-BE04-4323-9E33-3AB26CE8070D}" type="parTrans" cxnId="{0C54F8FC-93A7-4E18-80D5-1833F61FCB04}">
      <dgm:prSet/>
      <dgm:spPr/>
      <dgm:t>
        <a:bodyPr/>
        <a:lstStyle/>
        <a:p>
          <a:endParaRPr lang="en-US"/>
        </a:p>
      </dgm:t>
    </dgm:pt>
    <dgm:pt modelId="{2CB89CEC-3B0D-4AEA-8469-74D494EF1603}" type="sibTrans" cxnId="{0C54F8FC-93A7-4E18-80D5-1833F61FCB04}">
      <dgm:prSet/>
      <dgm:spPr/>
      <dgm:t>
        <a:bodyPr/>
        <a:lstStyle/>
        <a:p>
          <a:endParaRPr lang="en-US"/>
        </a:p>
      </dgm:t>
    </dgm:pt>
    <dgm:pt modelId="{BD8C9F98-5D4B-4276-A9FA-9F32982DD9C6}">
      <dgm:prSet/>
      <dgm:spPr/>
      <dgm:t>
        <a:bodyPr/>
        <a:lstStyle/>
        <a:p>
          <a:pPr>
            <a:lnSpc>
              <a:spcPct val="100000"/>
            </a:lnSpc>
          </a:pPr>
          <a:r>
            <a:rPr lang="nb-NO" i="1"/>
            <a:t>Signering: 5.november 2024 (Tentativ)</a:t>
          </a:r>
          <a:endParaRPr lang="en-US"/>
        </a:p>
      </dgm:t>
    </dgm:pt>
    <dgm:pt modelId="{4FA889CB-E31A-466F-AF82-51F4123DE754}" type="parTrans" cxnId="{707C4F89-7287-4B0F-832D-3CBD28D9EF53}">
      <dgm:prSet/>
      <dgm:spPr/>
      <dgm:t>
        <a:bodyPr/>
        <a:lstStyle/>
        <a:p>
          <a:endParaRPr lang="nb-NO"/>
        </a:p>
      </dgm:t>
    </dgm:pt>
    <dgm:pt modelId="{4667FDB2-352C-431C-9BE8-9E567EBC9068}" type="sibTrans" cxnId="{707C4F89-7287-4B0F-832D-3CBD28D9EF53}">
      <dgm:prSet/>
      <dgm:spPr/>
      <dgm:t>
        <a:bodyPr/>
        <a:lstStyle/>
        <a:p>
          <a:endParaRPr lang="nb-NO"/>
        </a:p>
      </dgm:t>
    </dgm:pt>
    <dgm:pt modelId="{3643F6A8-92E3-4800-B7F6-6F8037529E58}" type="pres">
      <dgm:prSet presAssocID="{16A645CB-0916-4E5D-B968-0EAF2E03F629}" presName="root" presStyleCnt="0">
        <dgm:presLayoutVars>
          <dgm:dir/>
          <dgm:resizeHandles val="exact"/>
        </dgm:presLayoutVars>
      </dgm:prSet>
      <dgm:spPr/>
    </dgm:pt>
    <dgm:pt modelId="{F70DF3AA-BCE4-4A7B-99E5-2707E4049547}" type="pres">
      <dgm:prSet presAssocID="{F2E89845-C06E-41DB-AE9E-F8455F640325}" presName="compNode" presStyleCnt="0"/>
      <dgm:spPr/>
    </dgm:pt>
    <dgm:pt modelId="{272AEC84-04CF-4CDE-97CD-C4E7FAE3CC9D}" type="pres">
      <dgm:prSet presAssocID="{F2E89845-C06E-41DB-AE9E-F8455F640325}" presName="iconRect" presStyleLbl="node1" presStyleIdx="0" presStyleCnt="4" custLinFactX="-59685" custLinFactNeighborX="-100000" custLinFactNeighborY="601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gafon med heldekkende fyll"/>
        </a:ext>
      </dgm:extLst>
    </dgm:pt>
    <dgm:pt modelId="{B7F6FC03-61B1-4542-8163-310D5E1E73D9}" type="pres">
      <dgm:prSet presAssocID="{F2E89845-C06E-41DB-AE9E-F8455F640325}" presName="spaceRect" presStyleCnt="0"/>
      <dgm:spPr/>
    </dgm:pt>
    <dgm:pt modelId="{DB18DF1F-D210-4766-BC80-9E6BA65DC928}" type="pres">
      <dgm:prSet presAssocID="{F2E89845-C06E-41DB-AE9E-F8455F640325}" presName="textRect" presStyleLbl="revTx" presStyleIdx="0" presStyleCnt="4" custLinFactNeighborX="-71858" custLinFactNeighborY="6770">
        <dgm:presLayoutVars>
          <dgm:chMax val="1"/>
          <dgm:chPref val="1"/>
        </dgm:presLayoutVars>
      </dgm:prSet>
      <dgm:spPr/>
    </dgm:pt>
    <dgm:pt modelId="{3C825813-A909-48DB-A180-7B11A40A73BE}" type="pres">
      <dgm:prSet presAssocID="{50E87199-7688-42E0-A7DB-855CED96EEF3}" presName="sibTrans" presStyleCnt="0"/>
      <dgm:spPr/>
    </dgm:pt>
    <dgm:pt modelId="{A1CBA0C7-C275-4077-8C30-24BB54EE3717}" type="pres">
      <dgm:prSet presAssocID="{2F17ABC3-7B9A-4349-AB39-B5B255784E3F}" presName="compNode" presStyleCnt="0"/>
      <dgm:spPr/>
    </dgm:pt>
    <dgm:pt modelId="{DA625E5C-9274-442D-8A2A-66A3BD3D6283}" type="pres">
      <dgm:prSet presAssocID="{2F17ABC3-7B9A-4349-AB39-B5B255784E3F}" presName="iconRect" presStyleLbl="node1" presStyleIdx="1" presStyleCnt="4" custLinFactX="-59685" custLinFactNeighborX="-100000" custLinFactNeighborY="601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agskalender med heldekkende fyll"/>
        </a:ext>
      </dgm:extLst>
    </dgm:pt>
    <dgm:pt modelId="{07153C8F-C230-4762-AED1-3B0B969B234B}" type="pres">
      <dgm:prSet presAssocID="{2F17ABC3-7B9A-4349-AB39-B5B255784E3F}" presName="spaceRect" presStyleCnt="0"/>
      <dgm:spPr/>
    </dgm:pt>
    <dgm:pt modelId="{A28D7D08-A3A6-42C0-AD96-198BD88FBFEE}" type="pres">
      <dgm:prSet presAssocID="{2F17ABC3-7B9A-4349-AB39-B5B255784E3F}" presName="textRect" presStyleLbl="revTx" presStyleIdx="1" presStyleCnt="4" custLinFactNeighborX="-71858" custLinFactNeighborY="6770">
        <dgm:presLayoutVars>
          <dgm:chMax val="1"/>
          <dgm:chPref val="1"/>
        </dgm:presLayoutVars>
      </dgm:prSet>
      <dgm:spPr/>
    </dgm:pt>
    <dgm:pt modelId="{260A1A38-DB6C-4C61-BCA5-A5AA7978C3CD}" type="pres">
      <dgm:prSet presAssocID="{CD46FFB3-158D-49D6-91A6-B98BD3C4FE32}" presName="sibTrans" presStyleCnt="0"/>
      <dgm:spPr/>
    </dgm:pt>
    <dgm:pt modelId="{22A80811-D2F1-4913-A939-5F788CE08D9F}" type="pres">
      <dgm:prSet presAssocID="{FB935F91-D758-4159-8B38-0EF20D048264}" presName="compNode" presStyleCnt="0"/>
      <dgm:spPr/>
    </dgm:pt>
    <dgm:pt modelId="{F88B7F46-CFDC-4CB9-BE35-C04271EDEBF0}" type="pres">
      <dgm:prSet presAssocID="{FB935F91-D758-4159-8B38-0EF20D048264}" presName="iconRect" presStyleLbl="node1" presStyleIdx="2" presStyleCnt="4" custLinFactX="69008" custLinFactNeighborX="100000" custLinFactNeighborY="601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ignatur med heldekkende fyll"/>
        </a:ext>
      </dgm:extLst>
    </dgm:pt>
    <dgm:pt modelId="{E40831DB-22D2-490C-BE68-F79FA38EC8D5}" type="pres">
      <dgm:prSet presAssocID="{FB935F91-D758-4159-8B38-0EF20D048264}" presName="spaceRect" presStyleCnt="0"/>
      <dgm:spPr/>
    </dgm:pt>
    <dgm:pt modelId="{C8FDC561-41AB-4655-A5B1-904765BA07F3}" type="pres">
      <dgm:prSet presAssocID="{FB935F91-D758-4159-8B38-0EF20D048264}" presName="textRect" presStyleLbl="revTx" presStyleIdx="2" presStyleCnt="4" custLinFactNeighborX="-51593" custLinFactNeighborY="4693">
        <dgm:presLayoutVars>
          <dgm:chMax val="1"/>
          <dgm:chPref val="1"/>
        </dgm:presLayoutVars>
      </dgm:prSet>
      <dgm:spPr/>
    </dgm:pt>
    <dgm:pt modelId="{C8432164-6011-4B13-AA19-B0F86E101273}" type="pres">
      <dgm:prSet presAssocID="{2CB89CEC-3B0D-4AEA-8469-74D494EF1603}" presName="sibTrans" presStyleCnt="0"/>
      <dgm:spPr/>
    </dgm:pt>
    <dgm:pt modelId="{ED5540D2-9C71-47A9-8665-E21D1805438D}" type="pres">
      <dgm:prSet presAssocID="{BD8C9F98-5D4B-4276-A9FA-9F32982DD9C6}" presName="compNode" presStyleCnt="0"/>
      <dgm:spPr/>
    </dgm:pt>
    <dgm:pt modelId="{48FD0078-DEB9-4188-98EA-CB34E45ED752}" type="pres">
      <dgm:prSet presAssocID="{BD8C9F98-5D4B-4276-A9FA-9F32982DD9C6}" presName="iconRect" presStyleLbl="node1" presStyleIdx="3" presStyleCnt="4" custLinFactX="-175761" custLinFactNeighborX="-200000" custLinFactNeighborY="601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tyrerom med heldekkende fyll"/>
        </a:ext>
      </dgm:extLst>
    </dgm:pt>
    <dgm:pt modelId="{A2C4F66E-3AF4-482F-B506-876558F95753}" type="pres">
      <dgm:prSet presAssocID="{BD8C9F98-5D4B-4276-A9FA-9F32982DD9C6}" presName="spaceRect" presStyleCnt="0"/>
      <dgm:spPr/>
    </dgm:pt>
    <dgm:pt modelId="{F1AAF2DA-888C-45D1-822A-3A9269B6FC40}" type="pres">
      <dgm:prSet presAssocID="{BD8C9F98-5D4B-4276-A9FA-9F32982DD9C6}" presName="textRect" presStyleLbl="revTx" presStyleIdx="3" presStyleCnt="4" custLinFactNeighborX="-39990" custLinFactNeighborY="8726">
        <dgm:presLayoutVars>
          <dgm:chMax val="1"/>
          <dgm:chPref val="1"/>
        </dgm:presLayoutVars>
      </dgm:prSet>
      <dgm:spPr/>
    </dgm:pt>
  </dgm:ptLst>
  <dgm:cxnLst>
    <dgm:cxn modelId="{018F5610-23E8-41FB-8536-7360323CA99B}" type="presOf" srcId="{FB935F91-D758-4159-8B38-0EF20D048264}" destId="{C8FDC561-41AB-4655-A5B1-904765BA07F3}" srcOrd="0" destOrd="0" presId="urn:microsoft.com/office/officeart/2018/2/layout/IconLabelList"/>
    <dgm:cxn modelId="{1C3EF442-DCE7-4510-9BAD-CA09E9F35366}" type="presOf" srcId="{2F17ABC3-7B9A-4349-AB39-B5B255784E3F}" destId="{A28D7D08-A3A6-42C0-AD96-198BD88FBFEE}" srcOrd="0" destOrd="0" presId="urn:microsoft.com/office/officeart/2018/2/layout/IconLabelList"/>
    <dgm:cxn modelId="{202D0157-2A5F-4826-B026-AEA6F6814767}" srcId="{16A645CB-0916-4E5D-B968-0EAF2E03F629}" destId="{F2E89845-C06E-41DB-AE9E-F8455F640325}" srcOrd="0" destOrd="0" parTransId="{D3B1703E-34D2-452D-A98F-CEA97C6EE99C}" sibTransId="{50E87199-7688-42E0-A7DB-855CED96EEF3}"/>
    <dgm:cxn modelId="{707C4F89-7287-4B0F-832D-3CBD28D9EF53}" srcId="{16A645CB-0916-4E5D-B968-0EAF2E03F629}" destId="{BD8C9F98-5D4B-4276-A9FA-9F32982DD9C6}" srcOrd="3" destOrd="0" parTransId="{4FA889CB-E31A-466F-AF82-51F4123DE754}" sibTransId="{4667FDB2-352C-431C-9BE8-9E567EBC9068}"/>
    <dgm:cxn modelId="{1FE20592-340F-46DC-8329-5698E610C006}" type="presOf" srcId="{BD8C9F98-5D4B-4276-A9FA-9F32982DD9C6}" destId="{F1AAF2DA-888C-45D1-822A-3A9269B6FC40}" srcOrd="0" destOrd="0" presId="urn:microsoft.com/office/officeart/2018/2/layout/IconLabelList"/>
    <dgm:cxn modelId="{3625A89A-540E-40F5-9EAC-51211E418A7A}" type="presOf" srcId="{F2E89845-C06E-41DB-AE9E-F8455F640325}" destId="{DB18DF1F-D210-4766-BC80-9E6BA65DC928}" srcOrd="0" destOrd="0" presId="urn:microsoft.com/office/officeart/2018/2/layout/IconLabelList"/>
    <dgm:cxn modelId="{723A19DC-D4AE-4F2A-8D50-FA4B002C313E}" srcId="{16A645CB-0916-4E5D-B968-0EAF2E03F629}" destId="{2F17ABC3-7B9A-4349-AB39-B5B255784E3F}" srcOrd="1" destOrd="0" parTransId="{3D097073-0863-47BE-A7E0-B1584B564BE4}" sibTransId="{CD46FFB3-158D-49D6-91A6-B98BD3C4FE32}"/>
    <dgm:cxn modelId="{6A37E6E3-5148-40FE-B5B3-A7083FE5CE23}" type="presOf" srcId="{16A645CB-0916-4E5D-B968-0EAF2E03F629}" destId="{3643F6A8-92E3-4800-B7F6-6F8037529E58}" srcOrd="0" destOrd="0" presId="urn:microsoft.com/office/officeart/2018/2/layout/IconLabelList"/>
    <dgm:cxn modelId="{0C54F8FC-93A7-4E18-80D5-1833F61FCB04}" srcId="{16A645CB-0916-4E5D-B968-0EAF2E03F629}" destId="{FB935F91-D758-4159-8B38-0EF20D048264}" srcOrd="2" destOrd="0" parTransId="{1D95AB7F-BE04-4323-9E33-3AB26CE8070D}" sibTransId="{2CB89CEC-3B0D-4AEA-8469-74D494EF1603}"/>
    <dgm:cxn modelId="{C35ED7A2-D5D7-48BA-B2D0-DD8266DFFD6B}" type="presParOf" srcId="{3643F6A8-92E3-4800-B7F6-6F8037529E58}" destId="{F70DF3AA-BCE4-4A7B-99E5-2707E4049547}" srcOrd="0" destOrd="0" presId="urn:microsoft.com/office/officeart/2018/2/layout/IconLabelList"/>
    <dgm:cxn modelId="{CE43359F-DBA0-42DD-A22D-C2D560075BBF}" type="presParOf" srcId="{F70DF3AA-BCE4-4A7B-99E5-2707E4049547}" destId="{272AEC84-04CF-4CDE-97CD-C4E7FAE3CC9D}" srcOrd="0" destOrd="0" presId="urn:microsoft.com/office/officeart/2018/2/layout/IconLabelList"/>
    <dgm:cxn modelId="{AF93D83C-2D21-4370-9E54-D40F7F866CAC}" type="presParOf" srcId="{F70DF3AA-BCE4-4A7B-99E5-2707E4049547}" destId="{B7F6FC03-61B1-4542-8163-310D5E1E73D9}" srcOrd="1" destOrd="0" presId="urn:microsoft.com/office/officeart/2018/2/layout/IconLabelList"/>
    <dgm:cxn modelId="{B2F46F39-151B-4DD4-9106-41F2D2789AE4}" type="presParOf" srcId="{F70DF3AA-BCE4-4A7B-99E5-2707E4049547}" destId="{DB18DF1F-D210-4766-BC80-9E6BA65DC928}" srcOrd="2" destOrd="0" presId="urn:microsoft.com/office/officeart/2018/2/layout/IconLabelList"/>
    <dgm:cxn modelId="{9900F262-BF15-4154-A0E6-FADFBD2AAFEA}" type="presParOf" srcId="{3643F6A8-92E3-4800-B7F6-6F8037529E58}" destId="{3C825813-A909-48DB-A180-7B11A40A73BE}" srcOrd="1" destOrd="0" presId="urn:microsoft.com/office/officeart/2018/2/layout/IconLabelList"/>
    <dgm:cxn modelId="{2E6CC9CF-B911-463F-A642-BCC531E9CDD6}" type="presParOf" srcId="{3643F6A8-92E3-4800-B7F6-6F8037529E58}" destId="{A1CBA0C7-C275-4077-8C30-24BB54EE3717}" srcOrd="2" destOrd="0" presId="urn:microsoft.com/office/officeart/2018/2/layout/IconLabelList"/>
    <dgm:cxn modelId="{7A97016D-03F8-4E3B-B693-31BD90969BFF}" type="presParOf" srcId="{A1CBA0C7-C275-4077-8C30-24BB54EE3717}" destId="{DA625E5C-9274-442D-8A2A-66A3BD3D6283}" srcOrd="0" destOrd="0" presId="urn:microsoft.com/office/officeart/2018/2/layout/IconLabelList"/>
    <dgm:cxn modelId="{5E98E974-87E4-4042-8862-088A6E167730}" type="presParOf" srcId="{A1CBA0C7-C275-4077-8C30-24BB54EE3717}" destId="{07153C8F-C230-4762-AED1-3B0B969B234B}" srcOrd="1" destOrd="0" presId="urn:microsoft.com/office/officeart/2018/2/layout/IconLabelList"/>
    <dgm:cxn modelId="{4F81E57D-54B3-4EBD-9703-CAA5D5A7318E}" type="presParOf" srcId="{A1CBA0C7-C275-4077-8C30-24BB54EE3717}" destId="{A28D7D08-A3A6-42C0-AD96-198BD88FBFEE}" srcOrd="2" destOrd="0" presId="urn:microsoft.com/office/officeart/2018/2/layout/IconLabelList"/>
    <dgm:cxn modelId="{169FC592-3BB1-42DA-BDA8-ED06088554E0}" type="presParOf" srcId="{3643F6A8-92E3-4800-B7F6-6F8037529E58}" destId="{260A1A38-DB6C-4C61-BCA5-A5AA7978C3CD}" srcOrd="3" destOrd="0" presId="urn:microsoft.com/office/officeart/2018/2/layout/IconLabelList"/>
    <dgm:cxn modelId="{144668A1-767C-44EE-A728-D41E442350AA}" type="presParOf" srcId="{3643F6A8-92E3-4800-B7F6-6F8037529E58}" destId="{22A80811-D2F1-4913-A939-5F788CE08D9F}" srcOrd="4" destOrd="0" presId="urn:microsoft.com/office/officeart/2018/2/layout/IconLabelList"/>
    <dgm:cxn modelId="{9A5DD0A1-D340-4C25-900D-26B5B60C15AF}" type="presParOf" srcId="{22A80811-D2F1-4913-A939-5F788CE08D9F}" destId="{F88B7F46-CFDC-4CB9-BE35-C04271EDEBF0}" srcOrd="0" destOrd="0" presId="urn:microsoft.com/office/officeart/2018/2/layout/IconLabelList"/>
    <dgm:cxn modelId="{B6D6842C-77C9-4CBB-8235-B214D3C9D83E}" type="presParOf" srcId="{22A80811-D2F1-4913-A939-5F788CE08D9F}" destId="{E40831DB-22D2-490C-BE68-F79FA38EC8D5}" srcOrd="1" destOrd="0" presId="urn:microsoft.com/office/officeart/2018/2/layout/IconLabelList"/>
    <dgm:cxn modelId="{30114BB0-E0E5-4483-8A19-0456FD0392E3}" type="presParOf" srcId="{22A80811-D2F1-4913-A939-5F788CE08D9F}" destId="{C8FDC561-41AB-4655-A5B1-904765BA07F3}" srcOrd="2" destOrd="0" presId="urn:microsoft.com/office/officeart/2018/2/layout/IconLabelList"/>
    <dgm:cxn modelId="{46469FB8-FFFB-46F8-B0D1-C8B00FF5193B}" type="presParOf" srcId="{3643F6A8-92E3-4800-B7F6-6F8037529E58}" destId="{C8432164-6011-4B13-AA19-B0F86E101273}" srcOrd="5" destOrd="0" presId="urn:microsoft.com/office/officeart/2018/2/layout/IconLabelList"/>
    <dgm:cxn modelId="{3FA4DDE0-9CC9-42B4-8636-9D9BAC897AB6}" type="presParOf" srcId="{3643F6A8-92E3-4800-B7F6-6F8037529E58}" destId="{ED5540D2-9C71-47A9-8665-E21D1805438D}" srcOrd="6" destOrd="0" presId="urn:microsoft.com/office/officeart/2018/2/layout/IconLabelList"/>
    <dgm:cxn modelId="{1C39C6D7-264E-4495-A804-9E327B39C76E}" type="presParOf" srcId="{ED5540D2-9C71-47A9-8665-E21D1805438D}" destId="{48FD0078-DEB9-4188-98EA-CB34E45ED752}" srcOrd="0" destOrd="0" presId="urn:microsoft.com/office/officeart/2018/2/layout/IconLabelList"/>
    <dgm:cxn modelId="{5A987F3C-F35D-4E95-B512-9FD2A78BF5C8}" type="presParOf" srcId="{ED5540D2-9C71-47A9-8665-E21D1805438D}" destId="{A2C4F66E-3AF4-482F-B506-876558F95753}" srcOrd="1" destOrd="0" presId="urn:microsoft.com/office/officeart/2018/2/layout/IconLabelList"/>
    <dgm:cxn modelId="{2B5A47C6-4842-4956-93DA-3D7C307B96FF}" type="presParOf" srcId="{ED5540D2-9C71-47A9-8665-E21D1805438D}" destId="{F1AAF2DA-888C-45D1-822A-3A9269B6FC4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AEC84-04CF-4CDE-97CD-C4E7FAE3CC9D}">
      <dsp:nvSpPr>
        <dsp:cNvPr id="0" name=""/>
        <dsp:cNvSpPr/>
      </dsp:nvSpPr>
      <dsp:spPr>
        <a:xfrm>
          <a:off x="1086373" y="373519"/>
          <a:ext cx="731689" cy="73168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18DF1F-D210-4766-BC80-9E6BA65DC928}">
      <dsp:nvSpPr>
        <dsp:cNvPr id="0" name=""/>
        <dsp:cNvSpPr/>
      </dsp:nvSpPr>
      <dsp:spPr>
        <a:xfrm>
          <a:off x="639233" y="1349148"/>
          <a:ext cx="1625976" cy="6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nb-NO" sz="1100" i="1" kern="1200"/>
            <a:t>11. mars 2024: Kunngjøring</a:t>
          </a:r>
          <a:endParaRPr lang="en-US" sz="1100" kern="1200"/>
        </a:p>
      </dsp:txBody>
      <dsp:txXfrm>
        <a:off x="639233" y="1349148"/>
        <a:ext cx="1625976" cy="650390"/>
      </dsp:txXfrm>
    </dsp:sp>
    <dsp:sp modelId="{DA625E5C-9274-442D-8A2A-66A3BD3D6283}">
      <dsp:nvSpPr>
        <dsp:cNvPr id="0" name=""/>
        <dsp:cNvSpPr/>
      </dsp:nvSpPr>
      <dsp:spPr>
        <a:xfrm>
          <a:off x="2996895" y="373519"/>
          <a:ext cx="731689" cy="73168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D7D08-A3A6-42C0-AD96-198BD88FBFEE}">
      <dsp:nvSpPr>
        <dsp:cNvPr id="0" name=""/>
        <dsp:cNvSpPr/>
      </dsp:nvSpPr>
      <dsp:spPr>
        <a:xfrm>
          <a:off x="2549756" y="1349148"/>
          <a:ext cx="1625976" cy="6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nb-NO" sz="1100" i="1" kern="1200"/>
            <a:t>15. april 2024: Tilbudsfrist</a:t>
          </a:r>
          <a:endParaRPr lang="en-US" sz="1100" kern="1200"/>
        </a:p>
      </dsp:txBody>
      <dsp:txXfrm>
        <a:off x="2549756" y="1349148"/>
        <a:ext cx="1625976" cy="650390"/>
      </dsp:txXfrm>
    </dsp:sp>
    <dsp:sp modelId="{F88B7F46-CFDC-4CB9-BE35-C04271EDEBF0}">
      <dsp:nvSpPr>
        <dsp:cNvPr id="0" name=""/>
        <dsp:cNvSpPr/>
      </dsp:nvSpPr>
      <dsp:spPr>
        <a:xfrm>
          <a:off x="7312430" y="373519"/>
          <a:ext cx="731689" cy="73168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FDC561-41AB-4655-A5B1-904765BA07F3}">
      <dsp:nvSpPr>
        <dsp:cNvPr id="0" name=""/>
        <dsp:cNvSpPr/>
      </dsp:nvSpPr>
      <dsp:spPr>
        <a:xfrm>
          <a:off x="4789782" y="1335640"/>
          <a:ext cx="1625976" cy="6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nb-NO" sz="1100" i="1" kern="1200"/>
            <a:t>Medio april tom. september. Kvalifikasjon, forhandlingsrunder og evaluering</a:t>
          </a:r>
          <a:endParaRPr lang="en-US" sz="1100" kern="1200"/>
        </a:p>
      </dsp:txBody>
      <dsp:txXfrm>
        <a:off x="4789782" y="1335640"/>
        <a:ext cx="1625976" cy="650390"/>
      </dsp:txXfrm>
    </dsp:sp>
    <dsp:sp modelId="{48FD0078-DEB9-4188-98EA-CB34E45ED752}">
      <dsp:nvSpPr>
        <dsp:cNvPr id="0" name=""/>
        <dsp:cNvSpPr/>
      </dsp:nvSpPr>
      <dsp:spPr>
        <a:xfrm>
          <a:off x="5236935" y="373519"/>
          <a:ext cx="731689" cy="7316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AF2DA-888C-45D1-822A-3A9269B6FC40}">
      <dsp:nvSpPr>
        <dsp:cNvPr id="0" name=""/>
        <dsp:cNvSpPr/>
      </dsp:nvSpPr>
      <dsp:spPr>
        <a:xfrm>
          <a:off x="6888967" y="1361870"/>
          <a:ext cx="1625976" cy="6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nb-NO" sz="1100" i="1" kern="1200"/>
            <a:t>Signering: 5.november 2024 (Tentativ)</a:t>
          </a:r>
          <a:endParaRPr lang="en-US" sz="1100" kern="1200"/>
        </a:p>
      </dsp:txBody>
      <dsp:txXfrm>
        <a:off x="6888967" y="1361870"/>
        <a:ext cx="1625976" cy="65039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A6DBC-1336-4820-9C12-57ECB4114A8A}" type="datetimeFigureOut">
              <a:t>22.03.2024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DF50A-65B7-435D-9E46-8469A3DB09A5}" type="slidenum">
              <a:t>‹#›</a:t>
            </a:fld>
            <a:endParaRPr lang="en-US"/>
          </a:p>
        </p:txBody>
      </p:sp>
    </p:spTree>
    <p:extLst>
      <p:ext uri="{BB962C8B-B14F-4D97-AF65-F5344CB8AC3E}">
        <p14:creationId xmlns:p14="http://schemas.microsoft.com/office/powerpoint/2010/main" val="4094514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3D884CE3-33DE-41CD-8D47-331B204955B8}" type="slidenum">
              <a:rPr lang="en-US" smtClean="0"/>
              <a:t>1</a:t>
            </a:fld>
            <a:endParaRPr lang="en-US"/>
          </a:p>
        </p:txBody>
      </p:sp>
    </p:spTree>
    <p:extLst>
      <p:ext uri="{BB962C8B-B14F-4D97-AF65-F5344CB8AC3E}">
        <p14:creationId xmlns:p14="http://schemas.microsoft.com/office/powerpoint/2010/main" val="92325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58EBF97-0FB6-45A9-B866-5F2D774D08E1}" type="slidenum">
              <a:rPr lang="nb-NO" smtClean="0"/>
              <a:t>5</a:t>
            </a:fld>
            <a:endParaRPr lang="nb-NO"/>
          </a:p>
        </p:txBody>
      </p:sp>
    </p:spTree>
    <p:extLst>
      <p:ext uri="{BB962C8B-B14F-4D97-AF65-F5344CB8AC3E}">
        <p14:creationId xmlns:p14="http://schemas.microsoft.com/office/powerpoint/2010/main" val="5924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a:effectLst/>
                <a:latin typeface="Calibri" panose="020F0502020204030204" pitchFamily="34" charset="0"/>
                <a:ea typeface="Times New Roman" panose="02020603050405020304" pitchFamily="18" charset="0"/>
                <a:cs typeface="Times New Roman" panose="02020603050405020304" pitchFamily="18" charset="0"/>
              </a:rPr>
              <a:t>I figuren representerer den store sirkelen LMS-et med grunnleggende verktøy. De minste sirklene helt til høyre i skissen er miniatyrer av den store sirkelen og symboliserer kundenes eget område, hvor de har kontroll over egne innstillinger og kursportefølje. Den mellomstore sirkelen, rettet mot høyre, illustrerer området der kundene deler kurs og ressurser med hverandre. Nederst, under den store sirkelen, vises samarbeid og integrasjon med andre systemer, inkludert kunders 3. partssystemer og tekniske grensesnitt som API og LTI.</a:t>
            </a:r>
            <a:endParaRPr lang="nb-NO" sz="1800" b="1">
              <a:effectLst/>
              <a:latin typeface="Calibri" panose="020F0502020204030204" pitchFamily="34" charset="0"/>
              <a:ea typeface="Times New Roman" panose="02020603050405020304" pitchFamily="18" charset="0"/>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258EBF97-0FB6-45A9-B866-5F2D774D08E1}" type="slidenum">
              <a:rPr lang="nb-NO" smtClean="0"/>
              <a:t>6</a:t>
            </a:fld>
            <a:endParaRPr lang="nb-NO"/>
          </a:p>
        </p:txBody>
      </p:sp>
    </p:spTree>
    <p:extLst>
      <p:ext uri="{BB962C8B-B14F-4D97-AF65-F5344CB8AC3E}">
        <p14:creationId xmlns:p14="http://schemas.microsoft.com/office/powerpoint/2010/main" val="404775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f4f4ff16c_0_187:notes"/>
          <p:cNvSpPr txBox="1">
            <a:spLocks noGrp="1"/>
          </p:cNvSpPr>
          <p:nvPr>
            <p:ph type="body" idx="1"/>
          </p:nvPr>
        </p:nvSpPr>
        <p:spPr>
          <a:xfrm>
            <a:off x="643356" y="4531337"/>
            <a:ext cx="5146851" cy="3707612"/>
          </a:xfrm>
          <a:prstGeom prst="rect">
            <a:avLst/>
          </a:prstGeom>
          <a:noFill/>
          <a:ln>
            <a:noFill/>
          </a:ln>
        </p:spPr>
        <p:txBody>
          <a:bodyPr spcFirstLastPara="1" wrap="square" lIns="87503" tIns="43739" rIns="87503" bIns="43739" anchor="t" anchorCtr="0">
            <a:noAutofit/>
          </a:bodyPr>
          <a:lstStyle/>
          <a:p>
            <a:pPr>
              <a:buSzPts val="1400"/>
            </a:pPr>
            <a:endParaRPr/>
          </a:p>
        </p:txBody>
      </p:sp>
      <p:sp>
        <p:nvSpPr>
          <p:cNvPr id="175" name="Google Shape;175;g7f4f4ff16c_0_187:notes"/>
          <p:cNvSpPr>
            <a:spLocks noGrp="1" noRot="1" noChangeAspect="1"/>
          </p:cNvSpPr>
          <p:nvPr>
            <p:ph type="sldImg" idx="2"/>
          </p:nvPr>
        </p:nvSpPr>
        <p:spPr>
          <a:xfrm>
            <a:off x="392113" y="1176338"/>
            <a:ext cx="5648325" cy="3178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7362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err="1">
                <a:cs typeface="Calibri"/>
              </a:rPr>
              <a:t>Matrikkelførin</a:t>
            </a:r>
            <a:r>
              <a:rPr lang="en-US">
                <a:cs typeface="Calibri"/>
              </a:rPr>
              <a:t>: </a:t>
            </a:r>
            <a:r>
              <a:rPr lang="en-US" err="1">
                <a:cs typeface="Calibri"/>
              </a:rPr>
              <a:t>norkart</a:t>
            </a:r>
            <a:r>
              <a:rPr lang="en-US">
                <a:cs typeface="Calibri"/>
              </a:rPr>
              <a:t> </a:t>
            </a:r>
            <a:r>
              <a:rPr lang="en-US" err="1">
                <a:cs typeface="Calibri"/>
              </a:rPr>
              <a:t>og</a:t>
            </a:r>
            <a:r>
              <a:rPr lang="en-US">
                <a:cs typeface="Calibri"/>
              </a:rPr>
              <a:t> </a:t>
            </a:r>
            <a:r>
              <a:rPr lang="en-US" err="1">
                <a:cs typeface="Calibri"/>
              </a:rPr>
              <a:t>sikri</a:t>
            </a:r>
            <a:r>
              <a:rPr lang="en-US">
                <a:cs typeface="Calibri"/>
              </a:rPr>
              <a:t> I prod. </a:t>
            </a:r>
            <a:r>
              <a:rPr lang="en-US" err="1">
                <a:cs typeface="Calibri"/>
              </a:rPr>
              <a:t>Norconsult</a:t>
            </a:r>
            <a:r>
              <a:rPr lang="en-US">
                <a:cs typeface="Calibri"/>
              </a:rPr>
              <a:t> </a:t>
            </a:r>
            <a:r>
              <a:rPr lang="en-US" err="1">
                <a:cs typeface="Calibri"/>
              </a:rPr>
              <a:t>og</a:t>
            </a:r>
            <a:r>
              <a:rPr lang="en-US">
                <a:cs typeface="Calibri"/>
              </a:rPr>
              <a:t> </a:t>
            </a:r>
            <a:r>
              <a:rPr lang="en-US" err="1">
                <a:cs typeface="Calibri"/>
              </a:rPr>
              <a:t>flere</a:t>
            </a:r>
            <a:r>
              <a:rPr lang="en-US">
                <a:cs typeface="Calibri"/>
              </a:rPr>
              <a:t> </a:t>
            </a:r>
            <a:r>
              <a:rPr lang="en-US" err="1">
                <a:cs typeface="Calibri"/>
              </a:rPr>
              <a:t>kommer</a:t>
            </a:r>
            <a:endParaRPr lang="en-US">
              <a:cs typeface="Calibri"/>
            </a:endParaRPr>
          </a:p>
          <a:p>
            <a:r>
              <a:rPr lang="en-US">
                <a:cs typeface="Calibri"/>
              </a:rPr>
              <a:t>Plan:  Venter </a:t>
            </a:r>
            <a:r>
              <a:rPr lang="en-US" err="1">
                <a:cs typeface="Calibri"/>
              </a:rPr>
              <a:t>på</a:t>
            </a:r>
            <a:r>
              <a:rPr lang="en-US">
                <a:cs typeface="Calibri"/>
              </a:rPr>
              <a:t> NPAD for å </a:t>
            </a:r>
            <a:r>
              <a:rPr lang="en-US" err="1">
                <a:cs typeface="Calibri"/>
              </a:rPr>
              <a:t>sikre</a:t>
            </a:r>
            <a:r>
              <a:rPr lang="en-US">
                <a:cs typeface="Calibri"/>
              </a:rPr>
              <a:t> at NPAD </a:t>
            </a:r>
            <a:r>
              <a:rPr lang="en-US" err="1">
                <a:cs typeface="Calibri"/>
              </a:rPr>
              <a:t>og</a:t>
            </a:r>
            <a:r>
              <a:rPr lang="en-US">
                <a:cs typeface="Calibri"/>
              </a:rPr>
              <a:t> </a:t>
            </a:r>
            <a:r>
              <a:rPr lang="en-US" err="1">
                <a:cs typeface="Calibri"/>
              </a:rPr>
              <a:t>fiks</a:t>
            </a:r>
            <a:r>
              <a:rPr lang="en-US">
                <a:cs typeface="Calibri"/>
              </a:rPr>
              <a:t> plan </a:t>
            </a:r>
            <a:r>
              <a:rPr lang="en-US" err="1">
                <a:cs typeface="Calibri"/>
              </a:rPr>
              <a:t>blir</a:t>
            </a:r>
            <a:r>
              <a:rPr lang="en-US">
                <a:cs typeface="Calibri"/>
              </a:rPr>
              <a:t> like. Workshop 20.mai</a:t>
            </a:r>
          </a:p>
          <a:p>
            <a:r>
              <a:rPr lang="en-US">
                <a:cs typeface="Calibri"/>
              </a:rPr>
              <a:t>Fiks </a:t>
            </a:r>
            <a:r>
              <a:rPr lang="en-US" err="1">
                <a:cs typeface="Calibri"/>
              </a:rPr>
              <a:t>arkiv</a:t>
            </a:r>
            <a:r>
              <a:rPr lang="en-US">
                <a:cs typeface="Calibri"/>
              </a:rPr>
              <a:t>: Release </a:t>
            </a:r>
            <a:r>
              <a:rPr lang="en-US" err="1">
                <a:cs typeface="Calibri"/>
              </a:rPr>
              <a:t>kandidat</a:t>
            </a:r>
            <a:r>
              <a:rPr lang="en-US">
                <a:cs typeface="Calibri"/>
              </a:rPr>
              <a:t> I prod </a:t>
            </a:r>
            <a:r>
              <a:rPr lang="en-US" err="1">
                <a:cs typeface="Calibri"/>
              </a:rPr>
              <a:t>nå</a:t>
            </a:r>
            <a:r>
              <a:rPr lang="en-US">
                <a:cs typeface="Calibri"/>
              </a:rPr>
              <a:t>. </a:t>
            </a:r>
            <a:r>
              <a:rPr lang="en-US" err="1">
                <a:cs typeface="Calibri"/>
              </a:rPr>
              <a:t>Documaster</a:t>
            </a:r>
            <a:r>
              <a:rPr lang="en-US">
                <a:cs typeface="Calibri"/>
              </a:rPr>
              <a:t>, </a:t>
            </a:r>
            <a:r>
              <a:rPr lang="en-US" err="1">
                <a:cs typeface="Calibri"/>
              </a:rPr>
              <a:t>sikri</a:t>
            </a:r>
            <a:r>
              <a:rPr lang="en-US">
                <a:cs typeface="Calibri"/>
              </a:rPr>
              <a:t> </a:t>
            </a:r>
            <a:r>
              <a:rPr lang="en-US" err="1">
                <a:cs typeface="Calibri"/>
              </a:rPr>
              <a:t>som</a:t>
            </a:r>
            <a:r>
              <a:rPr lang="en-US">
                <a:cs typeface="Calibri"/>
              </a:rPr>
              <a:t> </a:t>
            </a:r>
            <a:r>
              <a:rPr lang="en-US" err="1">
                <a:cs typeface="Calibri"/>
              </a:rPr>
              <a:t>fagsystem</a:t>
            </a:r>
            <a:r>
              <a:rPr lang="en-US">
                <a:cs typeface="Calibri"/>
              </a:rPr>
              <a:t>. Alle tester med </a:t>
            </a:r>
            <a:r>
              <a:rPr lang="en-US" err="1">
                <a:cs typeface="Calibri"/>
              </a:rPr>
              <a:t>andre</a:t>
            </a:r>
            <a:r>
              <a:rPr lang="en-US">
                <a:cs typeface="Calibri"/>
              </a:rPr>
              <a:t> </a:t>
            </a:r>
            <a:r>
              <a:rPr lang="en-US" err="1">
                <a:cs typeface="Calibri"/>
              </a:rPr>
              <a:t>fagsystem</a:t>
            </a:r>
            <a:r>
              <a:rPr lang="en-US">
                <a:cs typeface="Calibri"/>
              </a:rPr>
              <a:t> </a:t>
            </a:r>
            <a:r>
              <a:rPr lang="en-US" err="1">
                <a:cs typeface="Calibri"/>
              </a:rPr>
              <a:t>leverandører</a:t>
            </a:r>
            <a:r>
              <a:rPr lang="en-US">
                <a:cs typeface="Calibri"/>
              </a:rPr>
              <a:t>. </a:t>
            </a:r>
            <a:r>
              <a:rPr lang="en-US" err="1">
                <a:cs typeface="Calibri"/>
              </a:rPr>
              <a:t>Netcompany</a:t>
            </a:r>
            <a:r>
              <a:rPr lang="en-US">
                <a:cs typeface="Calibri"/>
              </a:rPr>
              <a:t> ( </a:t>
            </a:r>
            <a:r>
              <a:rPr lang="en-US" err="1">
                <a:cs typeface="Calibri"/>
              </a:rPr>
              <a:t>ssb</a:t>
            </a:r>
            <a:r>
              <a:rPr lang="en-US">
                <a:cs typeface="Calibri"/>
              </a:rPr>
              <a:t>, </a:t>
            </a:r>
            <a:r>
              <a:rPr lang="en-US" err="1">
                <a:cs typeface="Calibri"/>
              </a:rPr>
              <a:t>arkiv</a:t>
            </a:r>
            <a:r>
              <a:rPr lang="en-US">
                <a:cs typeface="Calibri"/>
              </a:rPr>
              <a:t>), compose, </a:t>
            </a:r>
            <a:r>
              <a:rPr lang="en-US" err="1">
                <a:cs typeface="Calibri"/>
              </a:rPr>
              <a:t>connexus</a:t>
            </a:r>
            <a:r>
              <a:rPr lang="en-US">
                <a:cs typeface="Calibri"/>
              </a:rPr>
              <a:t>, </a:t>
            </a:r>
            <a:r>
              <a:rPr lang="en-US" err="1">
                <a:cs typeface="Calibri"/>
              </a:rPr>
              <a:t>visma</a:t>
            </a:r>
            <a:r>
              <a:rPr lang="en-US">
                <a:cs typeface="Calibri"/>
              </a:rPr>
              <a:t> (</a:t>
            </a:r>
            <a:r>
              <a:rPr lang="en-US" err="1">
                <a:cs typeface="Calibri"/>
              </a:rPr>
              <a:t>easycruit</a:t>
            </a:r>
            <a:r>
              <a:rPr lang="en-US">
                <a:cs typeface="Calibri"/>
              </a:rPr>
              <a:t>, </a:t>
            </a:r>
            <a:r>
              <a:rPr lang="en-US" err="1">
                <a:cs typeface="Calibri"/>
              </a:rPr>
              <a:t>barnevern</a:t>
            </a:r>
            <a:r>
              <a:rPr lang="en-US">
                <a:cs typeface="Calibri"/>
              </a:rPr>
              <a:t>),  og noen andre hemmelige.</a:t>
            </a:r>
          </a:p>
          <a:p>
            <a:endParaRPr lang="en-US">
              <a:cs typeface="Calibri"/>
            </a:endParaRPr>
          </a:p>
        </p:txBody>
      </p:sp>
      <p:sp>
        <p:nvSpPr>
          <p:cNvPr id="4" name="Plassholder for lysbildenummer 3"/>
          <p:cNvSpPr>
            <a:spLocks noGrp="1"/>
          </p:cNvSpPr>
          <p:nvPr>
            <p:ph type="sldNum" sz="quarter" idx="5"/>
          </p:nvPr>
        </p:nvSpPr>
        <p:spPr/>
        <p:txBody>
          <a:bodyPr/>
          <a:lstStyle/>
          <a:p>
            <a:fld id="{096DF50A-65B7-435D-9E46-8469A3DB09A5}" type="slidenum">
              <a:rPr lang="nb-NO"/>
              <a:t>26</a:t>
            </a:fld>
            <a:endParaRPr lang="nb-NO"/>
          </a:p>
        </p:txBody>
      </p:sp>
    </p:spTree>
    <p:extLst>
      <p:ext uri="{BB962C8B-B14F-4D97-AF65-F5344CB8AC3E}">
        <p14:creationId xmlns:p14="http://schemas.microsoft.com/office/powerpoint/2010/main" val="426491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12763" y="842963"/>
            <a:ext cx="7508876" cy="4224337"/>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C8D3EC-6F33-4E59-9495-5C9E97A84FD4}" type="slidenum">
              <a:rPr kumimoji="0" lang="nb-NO"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nb-NO"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147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r>
              <a:rPr lang="nb-NO"/>
              <a:t>Klikk for å redigere tittelstil</a:t>
            </a:r>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r>
              <a:rPr lang="nb-NO"/>
              <a:t>Klikk for å redigere undertittelstil i malen</a:t>
            </a:r>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440432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Kapittelslide">
    <p:spTree>
      <p:nvGrpSpPr>
        <p:cNvPr id="1" name=""/>
        <p:cNvGrpSpPr/>
        <p:nvPr/>
      </p:nvGrpSpPr>
      <p:grpSpPr>
        <a:xfrm>
          <a:off x="0" y="0"/>
          <a:ext cx="0" cy="0"/>
          <a:chOff x="0" y="0"/>
          <a:chExt cx="0" cy="0"/>
        </a:xfrm>
      </p:grpSpPr>
      <p:sp>
        <p:nvSpPr>
          <p:cNvPr id="7" name="Rektangel 6"/>
          <p:cNvSpPr/>
          <p:nvPr/>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391731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22.03.2024</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83809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22.03.2024</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29341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454648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7E0BE78-B74D-4B7F-962A-E57611EC1FBE}"/>
              </a:ext>
            </a:extLst>
          </p:cNvPr>
          <p:cNvSpPr>
            <a:spLocks noGrp="1"/>
          </p:cNvSpPr>
          <p:nvPr>
            <p:ph idx="1"/>
          </p:nvPr>
        </p:nvSpPr>
        <p:spPr>
          <a:xfrm>
            <a:off x="864108" y="1966452"/>
            <a:ext cx="6906098" cy="3795719"/>
          </a:xfrm>
        </p:spPr>
        <p:txBody>
          <a:bodyPr/>
          <a:lstStyle>
            <a:lvl1pPr>
              <a:lnSpc>
                <a:spcPct val="100000"/>
              </a:lnSpc>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DD2E9DA-1709-4F09-82C7-5C0D6BE3D3CF}"/>
              </a:ext>
            </a:extLst>
          </p:cNvPr>
          <p:cNvSpPr>
            <a:spLocks noGrp="1"/>
          </p:cNvSpPr>
          <p:nvPr>
            <p:ph type="dt" sz="half" idx="10"/>
          </p:nvPr>
        </p:nvSpPr>
        <p:spPr/>
        <p:txBody>
          <a:bodyPr/>
          <a:lstStyle/>
          <a:p>
            <a:fld id="{D2700759-8AE4-48D4-A199-03D181A8D204}" type="datetime1">
              <a:rPr lang="nb-NO" smtClean="0"/>
              <a:t>22.03.2024</a:t>
            </a:fld>
            <a:endParaRPr lang="nb-NO"/>
          </a:p>
        </p:txBody>
      </p:sp>
      <p:sp>
        <p:nvSpPr>
          <p:cNvPr id="5" name="Plassholder for bunntekst 4">
            <a:extLst>
              <a:ext uri="{FF2B5EF4-FFF2-40B4-BE49-F238E27FC236}">
                <a16:creationId xmlns:a16="http://schemas.microsoft.com/office/drawing/2014/main" id="{03D99CDA-2F22-4D7A-88DA-0CC1C790FE3D}"/>
              </a:ext>
            </a:extLst>
          </p:cNvPr>
          <p:cNvSpPr>
            <a:spLocks noGrp="1"/>
          </p:cNvSpPr>
          <p:nvPr>
            <p:ph type="ftr" sz="quarter" idx="11"/>
          </p:nvPr>
        </p:nvSpPr>
        <p:spPr/>
        <p:txBody>
          <a:bodyPr/>
          <a:lstStyle/>
          <a:p>
            <a:r>
              <a:rPr lang="nb-NO"/>
              <a:t>Tittel foredrag</a:t>
            </a:r>
          </a:p>
        </p:txBody>
      </p:sp>
      <p:sp>
        <p:nvSpPr>
          <p:cNvPr id="6" name="Plassholder for lysbildenummer 5">
            <a:extLst>
              <a:ext uri="{FF2B5EF4-FFF2-40B4-BE49-F238E27FC236}">
                <a16:creationId xmlns:a16="http://schemas.microsoft.com/office/drawing/2014/main" id="{49D4A5AF-AF2A-43ED-91B1-0B2BA8AC83FF}"/>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8" name="Tittel 7">
            <a:extLst>
              <a:ext uri="{FF2B5EF4-FFF2-40B4-BE49-F238E27FC236}">
                <a16:creationId xmlns:a16="http://schemas.microsoft.com/office/drawing/2014/main" id="{081FF9D8-C584-47D4-BA50-9AA308D4018B}"/>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9472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7FFE6333_F3C7E03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2.png"/><Relationship Id="rId2" Type="http://schemas.openxmlformats.org/officeDocument/2006/relationships/slideLayout" Target="../slideLayouts/slideLayout17.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image" Target="../media/image4.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hyperlink" Target="https://www.figma.com/proto/vLLq50LEcaqfpUnW84roXT/E-dialog?page-id=673%3A8690&amp;type=design&amp;node-id=673-8691&amp;viewport=3098%2C1415%2C0.17&amp;t=UVb45KcQHzwPyc7G-8&amp;scaling=min-zoom&amp;starting-point-node-id=673%3A8691&amp;hide-ui=1"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microsoft.com/office/2018/10/relationships/comments" Target="../comments/modernComment_7FFBA42E_4A531694.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8" Type="http://schemas.openxmlformats.org/officeDocument/2006/relationships/hyperlink" Target="forvaltning.fiks.ks.no" TargetMode="External"/><Relationship Id="rId13" Type="http://schemas.openxmlformats.org/officeDocument/2006/relationships/image" Target="../media/image45.png"/><Relationship Id="rId3" Type="http://schemas.openxmlformats.org/officeDocument/2006/relationships/image" Target="../media/image37.jpe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hyperlink" Target="Forvaltning.fiks.ks.no/ledsagerbevis" TargetMode="External"/><Relationship Id="rId11" Type="http://schemas.openxmlformats.org/officeDocument/2006/relationships/image" Target="../media/image43.png"/><Relationship Id="rId5" Type="http://schemas.openxmlformats.org/officeDocument/2006/relationships/image" Target="../media/image39.jpeg"/><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41.png"/><Relationship Id="rId14" Type="http://schemas.openxmlformats.org/officeDocument/2006/relationships/image" Target="../media/image46.png"/></Relationships>
</file>

<file path=ppt/slides/_rels/slide33.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47.png"/><Relationship Id="rId7" Type="http://schemas.openxmlformats.org/officeDocument/2006/relationships/image" Target="../media/image43.png"/><Relationship Id="rId12" Type="http://schemas.openxmlformats.org/officeDocument/2006/relationships/image" Target="../media/image54.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39.jpeg"/><Relationship Id="rId10"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51.png"/></Relationships>
</file>

<file path=ppt/slides/_rels/slide34.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hyperlink" Target="https://ksdif.no/" TargetMode="External"/><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hyperlink" Target="https://status.fiks.ks.no/" TargetMode="External"/><Relationship Id="rId11" Type="http://schemas.openxmlformats.org/officeDocument/2006/relationships/image" Target="../media/image60.png"/><Relationship Id="rId5" Type="http://schemas.openxmlformats.org/officeDocument/2006/relationships/hyperlink" Target="mailto:Fiks@ks.no" TargetMode="External"/><Relationship Id="rId10" Type="http://schemas.openxmlformats.org/officeDocument/2006/relationships/image" Target="../media/image59.svg"/><Relationship Id="rId4" Type="http://schemas.openxmlformats.org/officeDocument/2006/relationships/hyperlink" Target="https://developers.fiks.ks.no/fiks-platform/" TargetMode="External"/><Relationship Id="rId9"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2A6F738-1C89-44B1-A829-D86512A58B2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5" progId="TCLayout.ActiveDocument.1">
                  <p:embed/>
                </p:oleObj>
              </mc:Choice>
              <mc:Fallback>
                <p:oleObj name="think-cell Slide" r:id="rId5" imgW="592" imgH="595" progId="TCLayout.ActiveDocument.1">
                  <p:embed/>
                  <p:pic>
                    <p:nvPicPr>
                      <p:cNvPr id="2" name="Object 1" hidden="1">
                        <a:extLst>
                          <a:ext uri="{FF2B5EF4-FFF2-40B4-BE49-F238E27FC236}">
                            <a16:creationId xmlns:a16="http://schemas.microsoft.com/office/drawing/2014/main" id="{A2A6F738-1C89-44B1-A829-D86512A58B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D1756F4-B5E8-4E5A-A57E-8A720B827D5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nb-NO" sz="3000">
              <a:latin typeface="Calibri" panose="020F0502020204030204" pitchFamily="34" charset="0"/>
              <a:ea typeface="+mj-ea"/>
              <a:cs typeface="+mj-cs"/>
              <a:sym typeface="Calibri" panose="020F0502020204030204" pitchFamily="34" charset="0"/>
            </a:endParaRPr>
          </a:p>
        </p:txBody>
      </p:sp>
      <p:sp>
        <p:nvSpPr>
          <p:cNvPr id="6" name="Tittel 5"/>
          <p:cNvSpPr>
            <a:spLocks noGrp="1"/>
          </p:cNvSpPr>
          <p:nvPr>
            <p:ph type="ctrTitle"/>
          </p:nvPr>
        </p:nvSpPr>
        <p:spPr>
          <a:xfrm>
            <a:off x="603332" y="1926838"/>
            <a:ext cx="6051468" cy="2269433"/>
          </a:xfrm>
        </p:spPr>
        <p:txBody>
          <a:bodyPr/>
          <a:lstStyle/>
          <a:p>
            <a:br>
              <a:rPr lang="nb-NO" sz="4400">
                <a:cs typeface="Calibri"/>
              </a:rPr>
            </a:br>
            <a:r>
              <a:rPr lang="nb-NO" sz="4400">
                <a:cs typeface="Calibri"/>
              </a:rPr>
              <a:t>KS </a:t>
            </a:r>
            <a:r>
              <a:rPr lang="nb-NO" sz="4400" err="1">
                <a:cs typeface="Calibri"/>
              </a:rPr>
              <a:t>Dif</a:t>
            </a:r>
            <a:r>
              <a:rPr lang="nb-NO" sz="4400">
                <a:cs typeface="Calibri"/>
              </a:rPr>
              <a:t> AS – nye tjenester</a:t>
            </a:r>
            <a:br>
              <a:rPr lang="nb-NO" sz="2000">
                <a:cs typeface="Calibri"/>
              </a:rPr>
            </a:br>
            <a:br>
              <a:rPr lang="nb-NO" sz="2000">
                <a:cs typeface="Calibri"/>
              </a:rPr>
            </a:br>
            <a:r>
              <a:rPr lang="nb-NO" sz="1600">
                <a:cs typeface="Calibri"/>
              </a:rPr>
              <a:t>19.03.2024</a:t>
            </a:r>
            <a:r>
              <a:rPr lang="nb-NO" sz="1600" dirty="0">
                <a:cs typeface="Calibri"/>
              </a:rPr>
              <a:t> - Idar Borlaug</a:t>
            </a:r>
            <a:endParaRPr lang="nb-NO" sz="2000">
              <a:cs typeface="Calibri"/>
            </a:endParaRPr>
          </a:p>
        </p:txBody>
      </p:sp>
      <p:sp>
        <p:nvSpPr>
          <p:cNvPr id="7" name="Undertittel 6"/>
          <p:cNvSpPr>
            <a:spLocks noGrp="1"/>
          </p:cNvSpPr>
          <p:nvPr>
            <p:ph type="subTitle" idx="1"/>
          </p:nvPr>
        </p:nvSpPr>
        <p:spPr>
          <a:xfrm>
            <a:off x="7081502" y="6165882"/>
            <a:ext cx="4748033" cy="475109"/>
          </a:xfrm>
        </p:spPr>
        <p:txBody>
          <a:bodyPr>
            <a:noAutofit/>
          </a:bodyPr>
          <a:lstStyle/>
          <a:p>
            <a:pPr algn="r"/>
            <a:r>
              <a:rPr lang="nb-NO" sz="1400" i="1">
                <a:solidFill>
                  <a:srgbClr val="001A58"/>
                </a:solidFill>
              </a:rPr>
              <a:t>«En selvstendig og nyskapende kommunesektor»</a:t>
            </a:r>
          </a:p>
        </p:txBody>
      </p:sp>
      <p:pic>
        <p:nvPicPr>
          <p:cNvPr id="4" name="Grafikk 3">
            <a:extLst>
              <a:ext uri="{FF2B5EF4-FFF2-40B4-BE49-F238E27FC236}">
                <a16:creationId xmlns:a16="http://schemas.microsoft.com/office/drawing/2014/main" id="{A8F2B234-CFB0-01ED-9E0A-C9C3AE9B0D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6864" y="293902"/>
            <a:ext cx="2786304" cy="703719"/>
          </a:xfrm>
          <a:prstGeom prst="rect">
            <a:avLst/>
          </a:prstGeom>
        </p:spPr>
      </p:pic>
    </p:spTree>
    <p:extLst>
      <p:ext uri="{BB962C8B-B14F-4D97-AF65-F5344CB8AC3E}">
        <p14:creationId xmlns:p14="http://schemas.microsoft.com/office/powerpoint/2010/main" val="2295241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e 2" descr="Et bilde som inneholder tekst, skjermbilde, Font, nummer&#10;&#10;Automatisk generert beskrivelse">
            <a:extLst>
              <a:ext uri="{FF2B5EF4-FFF2-40B4-BE49-F238E27FC236}">
                <a16:creationId xmlns:a16="http://schemas.microsoft.com/office/drawing/2014/main" id="{68ACAA68-2580-2E02-F5C9-C99D86A971B4}"/>
              </a:ext>
            </a:extLst>
          </p:cNvPr>
          <p:cNvPicPr>
            <a:picLocks noChangeAspect="1"/>
          </p:cNvPicPr>
          <p:nvPr/>
        </p:nvPicPr>
        <p:blipFill>
          <a:blip r:embed="rId2"/>
          <a:stretch>
            <a:fillRect/>
          </a:stretch>
        </p:blipFill>
        <p:spPr>
          <a:xfrm>
            <a:off x="3428852" y="643466"/>
            <a:ext cx="5334296" cy="5571067"/>
          </a:xfrm>
          <a:prstGeom prst="rect">
            <a:avLst/>
          </a:prstGeom>
        </p:spPr>
      </p:pic>
    </p:spTree>
    <p:extLst>
      <p:ext uri="{BB962C8B-B14F-4D97-AF65-F5344CB8AC3E}">
        <p14:creationId xmlns:p14="http://schemas.microsoft.com/office/powerpoint/2010/main" val="3886810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e 1" descr="Et bilde som inneholder tekst, skjermbilde, programvare, Nettside&#10;&#10;Automatisk generert beskrivelse">
            <a:extLst>
              <a:ext uri="{FF2B5EF4-FFF2-40B4-BE49-F238E27FC236}">
                <a16:creationId xmlns:a16="http://schemas.microsoft.com/office/drawing/2014/main" id="{836029DC-CF07-644A-8A97-7D7AD97EBCC8}"/>
              </a:ext>
            </a:extLst>
          </p:cNvPr>
          <p:cNvPicPr>
            <a:picLocks noChangeAspect="1"/>
          </p:cNvPicPr>
          <p:nvPr/>
        </p:nvPicPr>
        <p:blipFill>
          <a:blip r:embed="rId2"/>
          <a:stretch>
            <a:fillRect/>
          </a:stretch>
        </p:blipFill>
        <p:spPr>
          <a:xfrm>
            <a:off x="3790971" y="643466"/>
            <a:ext cx="4610057" cy="5571067"/>
          </a:xfrm>
          <a:prstGeom prst="rect">
            <a:avLst/>
          </a:prstGeom>
        </p:spPr>
      </p:pic>
    </p:spTree>
    <p:extLst>
      <p:ext uri="{BB962C8B-B14F-4D97-AF65-F5344CB8AC3E}">
        <p14:creationId xmlns:p14="http://schemas.microsoft.com/office/powerpoint/2010/main" val="974393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CA2D1E-5DF0-A690-B1D8-6BE9520A4202}"/>
              </a:ext>
            </a:extLst>
          </p:cNvPr>
          <p:cNvSpPr>
            <a:spLocks noGrp="1"/>
          </p:cNvSpPr>
          <p:nvPr>
            <p:ph type="title"/>
          </p:nvPr>
        </p:nvSpPr>
        <p:spPr/>
        <p:txBody>
          <a:bodyPr/>
          <a:lstStyle/>
          <a:p>
            <a:r>
              <a:rPr lang="nb-NO" dirty="0">
                <a:cs typeface="Calibri Light"/>
              </a:rPr>
              <a:t>Fiks melding - innbyggerkontakt</a:t>
            </a:r>
            <a:endParaRPr lang="nb-NO" dirty="0"/>
          </a:p>
        </p:txBody>
      </p:sp>
      <p:sp>
        <p:nvSpPr>
          <p:cNvPr id="3" name="Plassholder for innhold 2">
            <a:extLst>
              <a:ext uri="{FF2B5EF4-FFF2-40B4-BE49-F238E27FC236}">
                <a16:creationId xmlns:a16="http://schemas.microsoft.com/office/drawing/2014/main" id="{A499F6A2-E839-F994-DB57-C7853D67AECA}"/>
              </a:ext>
            </a:extLst>
          </p:cNvPr>
          <p:cNvSpPr>
            <a:spLocks noGrp="1"/>
          </p:cNvSpPr>
          <p:nvPr>
            <p:ph sz="quarter" idx="10"/>
          </p:nvPr>
        </p:nvSpPr>
        <p:spPr/>
        <p:txBody>
          <a:bodyPr vert="horz" lIns="91440" tIns="45720" rIns="91440" bIns="45720" rtlCol="0" anchor="t">
            <a:normAutofit/>
          </a:bodyPr>
          <a:lstStyle/>
          <a:p>
            <a:r>
              <a:rPr lang="nb-NO" dirty="0" err="1">
                <a:cs typeface="Calibri"/>
              </a:rPr>
              <a:t>Sms</a:t>
            </a:r>
            <a:r>
              <a:rPr lang="nb-NO" dirty="0">
                <a:cs typeface="Calibri"/>
              </a:rPr>
              <a:t> utsendelse til fødselsnummer/telefonnummer, </a:t>
            </a:r>
            <a:r>
              <a:rPr lang="nb-NO" dirty="0" err="1">
                <a:cs typeface="Calibri"/>
              </a:rPr>
              <a:t>max</a:t>
            </a:r>
            <a:r>
              <a:rPr lang="nb-NO" dirty="0">
                <a:cs typeface="Calibri"/>
              </a:rPr>
              <a:t> 300.000</a:t>
            </a:r>
          </a:p>
          <a:p>
            <a:r>
              <a:rPr lang="nb-NO" dirty="0">
                <a:cs typeface="Calibri"/>
              </a:rPr>
              <a:t>Utvide med epost utsendelse</a:t>
            </a:r>
          </a:p>
          <a:p>
            <a:r>
              <a:rPr lang="nb-NO" dirty="0">
                <a:cs typeface="Calibri"/>
              </a:rPr>
              <a:t>Uttrekk av mottakere fra folkeregister</a:t>
            </a:r>
          </a:p>
          <a:p>
            <a:r>
              <a:rPr lang="nb-NO" dirty="0">
                <a:cs typeface="Calibri"/>
              </a:rPr>
              <a:t>Uttrekk av mottakere fra matrikkel (eiere, boligadresse) innenfor et </a:t>
            </a:r>
            <a:r>
              <a:rPr lang="nb-NO" dirty="0" err="1">
                <a:cs typeface="Calibri"/>
              </a:rPr>
              <a:t>kartområde</a:t>
            </a:r>
            <a:endParaRPr lang="nb-NO" dirty="0">
              <a:cs typeface="Calibri"/>
            </a:endParaRPr>
          </a:p>
        </p:txBody>
      </p:sp>
    </p:spTree>
    <p:extLst>
      <p:ext uri="{BB962C8B-B14F-4D97-AF65-F5344CB8AC3E}">
        <p14:creationId xmlns:p14="http://schemas.microsoft.com/office/powerpoint/2010/main" val="2249638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D8C545D-AD31-9FCE-B300-DECE57DB12A2}"/>
              </a:ext>
            </a:extLst>
          </p:cNvPr>
          <p:cNvSpPr>
            <a:spLocks noGrp="1"/>
          </p:cNvSpPr>
          <p:nvPr>
            <p:ph type="ctrTitle"/>
          </p:nvPr>
        </p:nvSpPr>
        <p:spPr/>
        <p:txBody>
          <a:bodyPr/>
          <a:lstStyle/>
          <a:p>
            <a:r>
              <a:rPr lang="nb-NO" sz="4400"/>
              <a:t>Innbyggertjenester -</a:t>
            </a:r>
            <a:br>
              <a:rPr lang="nb-NO" sz="4400"/>
            </a:br>
            <a:r>
              <a:rPr lang="nb-NO" sz="4400"/>
              <a:t>		barnevern</a:t>
            </a:r>
          </a:p>
        </p:txBody>
      </p:sp>
    </p:spTree>
    <p:extLst>
      <p:ext uri="{BB962C8B-B14F-4D97-AF65-F5344CB8AC3E}">
        <p14:creationId xmlns:p14="http://schemas.microsoft.com/office/powerpoint/2010/main" val="4089962545"/>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732F26-0FB2-49D7-9AD0-8F85EAE0868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8C732F26-0FB2-49D7-9AD0-8F85EAE086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8" name="Google Shape;178;g7f4f4ff16c_0_187"/>
          <p:cNvSpPr txBox="1">
            <a:spLocks noGrp="1"/>
          </p:cNvSpPr>
          <p:nvPr>
            <p:ph idx="1"/>
          </p:nvPr>
        </p:nvSpPr>
        <p:spPr>
          <a:xfrm>
            <a:off x="594713" y="1919719"/>
            <a:ext cx="4217434" cy="1760697"/>
          </a:xfrm>
          <a:prstGeom prst="rect">
            <a:avLst/>
          </a:prstGeom>
          <a:noFill/>
          <a:ln>
            <a:noFill/>
          </a:ln>
        </p:spPr>
        <p:txBody>
          <a:bodyPr spcFirstLastPara="1" vert="horz" wrap="square" lIns="94599" tIns="47300" rIns="94599" bIns="47300" rtlCol="0" anchor="t" anchorCtr="0">
            <a:noAutofit/>
          </a:bodyPr>
          <a:lstStyle/>
          <a:p>
            <a:pPr marL="0" indent="0" algn="ctr">
              <a:spcBef>
                <a:spcPts val="434"/>
              </a:spcBef>
              <a:buClr>
                <a:srgbClr val="808080"/>
              </a:buClr>
              <a:buSzPts val="2600"/>
              <a:buNone/>
            </a:pPr>
            <a:r>
              <a:rPr lang="nb-NO" b="1">
                <a:solidFill>
                  <a:srgbClr val="000000"/>
                </a:solidFill>
                <a:ea typeface="+mn-lt"/>
                <a:cs typeface="+mn-lt"/>
              </a:rPr>
              <a:t>Sikker chat</a:t>
            </a:r>
            <a:br>
              <a:rPr lang="nb-NO">
                <a:solidFill>
                  <a:srgbClr val="000000"/>
                </a:solidFill>
                <a:ea typeface="+mn-lt"/>
                <a:cs typeface="+mn-lt"/>
              </a:rPr>
            </a:br>
            <a:r>
              <a:rPr lang="nb-NO">
                <a:solidFill>
                  <a:srgbClr val="000000"/>
                </a:solidFill>
                <a:ea typeface="+mn-lt"/>
                <a:cs typeface="+mn-lt"/>
              </a:rPr>
              <a:t>(Ende-til-ende-kryptert)</a:t>
            </a:r>
          </a:p>
        </p:txBody>
      </p:sp>
      <p:sp>
        <p:nvSpPr>
          <p:cNvPr id="177" name="Google Shape;177;g7f4f4ff16c_0_187"/>
          <p:cNvSpPr txBox="1">
            <a:spLocks noGrp="1"/>
          </p:cNvSpPr>
          <p:nvPr>
            <p:ph type="title"/>
          </p:nvPr>
        </p:nvSpPr>
        <p:spPr>
          <a:xfrm>
            <a:off x="317456" y="437009"/>
            <a:ext cx="11816234" cy="1052596"/>
          </a:xfrm>
          <a:prstGeom prst="rect">
            <a:avLst/>
          </a:prstGeom>
          <a:noFill/>
          <a:ln>
            <a:noFill/>
          </a:ln>
        </p:spPr>
        <p:txBody>
          <a:bodyPr spcFirstLastPara="1" vert="horz" wrap="square" lIns="94599" tIns="47300" rIns="94599" bIns="47300" rtlCol="0" anchor="t" anchorCtr="0">
            <a:noAutofit/>
          </a:bodyPr>
          <a:lstStyle/>
          <a:p>
            <a:pPr>
              <a:spcBef>
                <a:spcPts val="434"/>
              </a:spcBef>
              <a:buSzPts val="2400"/>
            </a:pPr>
            <a:r>
              <a:rPr lang="nb-NO" sz="3200" b="1"/>
              <a:t>Prosjektet Innbyggertjenester fra </a:t>
            </a:r>
            <a:r>
              <a:rPr lang="nb-NO" sz="3200" b="1" err="1"/>
              <a:t>Digibarnevern</a:t>
            </a:r>
            <a:r>
              <a:rPr lang="nb-NO" sz="3200" b="1"/>
              <a:t> utvikler to løsninger til kommunalt barnevern som skal være tilgjengelige august 2024</a:t>
            </a:r>
            <a:endParaRPr lang="nb-NO" sz="3200">
              <a:cs typeface="Calibri"/>
            </a:endParaRPr>
          </a:p>
        </p:txBody>
      </p:sp>
      <p:pic>
        <p:nvPicPr>
          <p:cNvPr id="36868" name="Picture 4" descr="Rocket Chat — Group-Office documentation">
            <a:extLst>
              <a:ext uri="{FF2B5EF4-FFF2-40B4-BE49-F238E27FC236}">
                <a16:creationId xmlns:a16="http://schemas.microsoft.com/office/drawing/2014/main" id="{B8CB5EEC-3166-70F9-ECDA-E294F547AF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916" y="3040012"/>
            <a:ext cx="4364753" cy="37719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4" name="Google Shape;178;g7f4f4ff16c_0_187">
            <a:extLst>
              <a:ext uri="{FF2B5EF4-FFF2-40B4-BE49-F238E27FC236}">
                <a16:creationId xmlns:a16="http://schemas.microsoft.com/office/drawing/2014/main" id="{81BF63E8-9678-45E4-D11B-1FF1DF9D743C}"/>
              </a:ext>
            </a:extLst>
          </p:cNvPr>
          <p:cNvSpPr txBox="1">
            <a:spLocks/>
          </p:cNvSpPr>
          <p:nvPr/>
        </p:nvSpPr>
        <p:spPr>
          <a:xfrm>
            <a:off x="6976109" y="1873631"/>
            <a:ext cx="4217434" cy="1760697"/>
          </a:xfrm>
          <a:prstGeom prst="rect">
            <a:avLst/>
          </a:prstGeom>
          <a:noFill/>
          <a:ln>
            <a:noFill/>
          </a:ln>
        </p:spPr>
        <p:txBody>
          <a:bodyPr spcFirstLastPara="1" vert="horz" wrap="square" lIns="94599" tIns="47300" rIns="94599" bIns="47300" rtlCol="0" anchor="t" anchorCtr="0">
            <a:noAutofit/>
          </a:bodyPr>
          <a:lstStyle>
            <a:lvl1pPr marL="360000" indent="-360000" algn="l" defTabSz="914400" rtl="0" eaLnBrk="1" latinLnBrk="0" hangingPunct="1">
              <a:lnSpc>
                <a:spcPct val="100000"/>
              </a:lnSpc>
              <a:spcBef>
                <a:spcPts val="1200"/>
              </a:spcBef>
              <a:buClr>
                <a:schemeClr val="tx2"/>
              </a:buClr>
              <a:buFont typeface="Arial" panose="020B0604020202020204" pitchFamily="34" charset="0"/>
              <a:buChar char="&gt;"/>
              <a:defRPr sz="2000" kern="1200">
                <a:solidFill>
                  <a:schemeClr val="tx2"/>
                </a:solidFill>
                <a:latin typeface="+mn-lt"/>
                <a:ea typeface="+mn-ea"/>
                <a:cs typeface="+mn-cs"/>
              </a:defRPr>
            </a:lvl1pPr>
            <a:lvl2pPr marL="720000" indent="-216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2"/>
                </a:solidFill>
                <a:latin typeface="+mn-lt"/>
                <a:ea typeface="+mn-ea"/>
                <a:cs typeface="+mn-cs"/>
              </a:defRPr>
            </a:lvl2pPr>
            <a:lvl3pPr marL="1080000" indent="-2160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3pPr>
            <a:lvl4pPr marL="1440000" indent="-216000" algn="l" defTabSz="914400" rtl="0" eaLnBrk="1" latinLnBrk="0" hangingPunct="1">
              <a:lnSpc>
                <a:spcPct val="100000"/>
              </a:lnSpc>
              <a:spcBef>
                <a:spcPts val="0"/>
              </a:spcBef>
              <a:buClr>
                <a:schemeClr val="tx2"/>
              </a:buClr>
              <a:buFont typeface="Arial" panose="020B0604020202020204" pitchFamily="34" charset="0"/>
              <a:buChar char="•"/>
              <a:defRPr sz="1200" kern="1200">
                <a:solidFill>
                  <a:schemeClr val="tx2"/>
                </a:solidFill>
                <a:latin typeface="+mn-lt"/>
                <a:ea typeface="+mn-ea"/>
                <a:cs typeface="+mn-cs"/>
              </a:defRPr>
            </a:lvl4pPr>
            <a:lvl5pPr marL="1800000" indent="-216000" algn="l" defTabSz="914400" rtl="0" eaLnBrk="1" latinLnBrk="0" hangingPunct="1">
              <a:lnSpc>
                <a:spcPct val="100000"/>
              </a:lnSpc>
              <a:spcBef>
                <a:spcPts val="0"/>
              </a:spcBef>
              <a:buClr>
                <a:schemeClr val="tx2"/>
              </a:buClr>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434"/>
              </a:spcBef>
              <a:buClr>
                <a:srgbClr val="808080"/>
              </a:buClr>
              <a:buSzPts val="2600"/>
              <a:buFont typeface="Arial" panose="020B0604020202020204" pitchFamily="34" charset="0"/>
              <a:buNone/>
            </a:pPr>
            <a:r>
              <a:rPr lang="nb-NO" sz="2800" b="1">
                <a:solidFill>
                  <a:srgbClr val="000000"/>
                </a:solidFill>
                <a:ea typeface="+mn-lt"/>
                <a:cs typeface="+mn-lt"/>
              </a:rPr>
              <a:t>Min kommune Barnevern</a:t>
            </a:r>
          </a:p>
          <a:p>
            <a:pPr marL="0" indent="0" algn="ctr">
              <a:spcBef>
                <a:spcPts val="434"/>
              </a:spcBef>
              <a:buClr>
                <a:srgbClr val="808080"/>
              </a:buClr>
              <a:buSzPts val="2600"/>
              <a:buFont typeface="Arial" panose="020B0604020202020204" pitchFamily="34" charset="0"/>
              <a:buNone/>
            </a:pPr>
            <a:r>
              <a:rPr lang="nb-NO" sz="2800">
                <a:solidFill>
                  <a:srgbClr val="000000"/>
                </a:solidFill>
                <a:ea typeface="+mn-lt"/>
                <a:cs typeface="+mn-lt"/>
              </a:rPr>
              <a:t>(Medvirkning og innsikt i egen sak)</a:t>
            </a:r>
          </a:p>
        </p:txBody>
      </p:sp>
      <p:pic>
        <p:nvPicPr>
          <p:cNvPr id="7" name="Picture 6">
            <a:extLst>
              <a:ext uri="{FF2B5EF4-FFF2-40B4-BE49-F238E27FC236}">
                <a16:creationId xmlns:a16="http://schemas.microsoft.com/office/drawing/2014/main" id="{C5CF14EC-DC44-155F-1823-F117A491AD8F}"/>
              </a:ext>
            </a:extLst>
          </p:cNvPr>
          <p:cNvPicPr>
            <a:picLocks noChangeAspect="1"/>
          </p:cNvPicPr>
          <p:nvPr/>
        </p:nvPicPr>
        <p:blipFill>
          <a:blip r:embed="rId7"/>
          <a:stretch>
            <a:fillRect/>
          </a:stretch>
        </p:blipFill>
        <p:spPr>
          <a:xfrm>
            <a:off x="7086600" y="3366875"/>
            <a:ext cx="3761472" cy="3454181"/>
          </a:xfrm>
          <a:prstGeom prst="rect">
            <a:avLst/>
          </a:prstGeom>
          <a:ln>
            <a:solidFill>
              <a:schemeClr val="tx2"/>
            </a:solidFill>
          </a:ln>
        </p:spPr>
      </p:pic>
    </p:spTree>
    <p:extLst>
      <p:ext uri="{BB962C8B-B14F-4D97-AF65-F5344CB8AC3E}">
        <p14:creationId xmlns:p14="http://schemas.microsoft.com/office/powerpoint/2010/main" val="1759535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E0A2C1-B60C-4F03-8B47-62B9326A75C2}"/>
              </a:ext>
            </a:extLst>
          </p:cNvPr>
          <p:cNvSpPr>
            <a:spLocks noGrp="1"/>
          </p:cNvSpPr>
          <p:nvPr>
            <p:ph type="title"/>
          </p:nvPr>
        </p:nvSpPr>
        <p:spPr>
          <a:xfrm>
            <a:off x="609600" y="731276"/>
            <a:ext cx="10972800" cy="1143000"/>
          </a:xfrm>
        </p:spPr>
        <p:txBody>
          <a:bodyPr anchor="ctr">
            <a:normAutofit/>
          </a:bodyPr>
          <a:lstStyle/>
          <a:p>
            <a:r>
              <a:rPr lang="nb-NO"/>
              <a:t>Hva inneholder innbyggertjenestene?</a:t>
            </a:r>
          </a:p>
        </p:txBody>
      </p:sp>
      <p:sp>
        <p:nvSpPr>
          <p:cNvPr id="3" name="Plassholder for innhold 2">
            <a:extLst>
              <a:ext uri="{FF2B5EF4-FFF2-40B4-BE49-F238E27FC236}">
                <a16:creationId xmlns:a16="http://schemas.microsoft.com/office/drawing/2014/main" id="{342FA4BC-CE69-49C3-9633-5475432C380F}"/>
              </a:ext>
            </a:extLst>
          </p:cNvPr>
          <p:cNvSpPr>
            <a:spLocks noGrp="1"/>
          </p:cNvSpPr>
          <p:nvPr>
            <p:ph sz="half" idx="1"/>
          </p:nvPr>
        </p:nvSpPr>
        <p:spPr>
          <a:xfrm>
            <a:off x="609600" y="1967113"/>
            <a:ext cx="5384800" cy="3688336"/>
          </a:xfrm>
        </p:spPr>
        <p:txBody>
          <a:bodyPr vert="horz" lIns="91440" tIns="45720" rIns="91440" bIns="45720" rtlCol="0">
            <a:normAutofit fontScale="85000" lnSpcReduction="20000"/>
          </a:bodyPr>
          <a:lstStyle/>
          <a:p>
            <a:pPr>
              <a:lnSpc>
                <a:spcPct val="90000"/>
              </a:lnSpc>
            </a:pPr>
            <a:r>
              <a:rPr lang="nb-NO" sz="1600"/>
              <a:t>Sikker chat</a:t>
            </a:r>
          </a:p>
          <a:p>
            <a:pPr>
              <a:lnSpc>
                <a:spcPct val="90000"/>
              </a:lnSpc>
            </a:pPr>
            <a:r>
              <a:rPr lang="nb-NO" sz="1600"/>
              <a:t>Dokumentoversikt og innsynsløsning</a:t>
            </a:r>
          </a:p>
          <a:p>
            <a:pPr>
              <a:lnSpc>
                <a:spcPct val="90000"/>
              </a:lnSpc>
            </a:pPr>
            <a:r>
              <a:rPr lang="nb-NO" sz="1600"/>
              <a:t>Tidslinje / oversikt over sentrale hendelser</a:t>
            </a:r>
          </a:p>
          <a:p>
            <a:pPr>
              <a:lnSpc>
                <a:spcPct val="90000"/>
              </a:lnSpc>
            </a:pPr>
            <a:r>
              <a:rPr lang="nb-NO" sz="1600"/>
              <a:t>Digital post</a:t>
            </a:r>
          </a:p>
          <a:p>
            <a:pPr>
              <a:lnSpc>
                <a:spcPct val="90000"/>
              </a:lnSpc>
            </a:pPr>
            <a:r>
              <a:rPr lang="nb-NO" sz="1600"/>
              <a:t>Dokumentmedvirkning</a:t>
            </a:r>
          </a:p>
          <a:p>
            <a:pPr>
              <a:lnSpc>
                <a:spcPct val="90000"/>
              </a:lnSpc>
            </a:pPr>
            <a:r>
              <a:rPr lang="nb-NO" sz="1600"/>
              <a:t>Samtykker</a:t>
            </a:r>
          </a:p>
          <a:p>
            <a:pPr>
              <a:lnSpc>
                <a:spcPct val="90000"/>
              </a:lnSpc>
            </a:pPr>
            <a:r>
              <a:rPr lang="nb-NO" sz="1600"/>
              <a:t>Evaluering av tiltak</a:t>
            </a:r>
          </a:p>
          <a:p>
            <a:pPr>
              <a:lnSpc>
                <a:spcPct val="90000"/>
              </a:lnSpc>
            </a:pPr>
            <a:r>
              <a:rPr lang="nb-NO" sz="1600"/>
              <a:t>Informasjon om barnevernet</a:t>
            </a:r>
          </a:p>
          <a:p>
            <a:pPr marL="0" indent="0">
              <a:lnSpc>
                <a:spcPct val="90000"/>
              </a:lnSpc>
              <a:buNone/>
            </a:pPr>
            <a:endParaRPr lang="nb-NO" sz="1600" b="1"/>
          </a:p>
          <a:p>
            <a:pPr marL="0" indent="0">
              <a:lnSpc>
                <a:spcPct val="90000"/>
              </a:lnSpc>
              <a:buNone/>
            </a:pPr>
            <a:r>
              <a:rPr lang="nb-NO" sz="1600" b="1"/>
              <a:t>Aktuelle for videreutvikling</a:t>
            </a:r>
          </a:p>
          <a:p>
            <a:pPr>
              <a:lnSpc>
                <a:spcPct val="90000"/>
              </a:lnSpc>
            </a:pPr>
            <a:r>
              <a:rPr lang="nb-NO" sz="1600"/>
              <a:t>Klage</a:t>
            </a:r>
          </a:p>
          <a:p>
            <a:pPr>
              <a:lnSpc>
                <a:spcPct val="90000"/>
              </a:lnSpc>
            </a:pPr>
            <a:r>
              <a:rPr lang="nb-NO" sz="1600"/>
              <a:t>Søknad</a:t>
            </a:r>
          </a:p>
          <a:p>
            <a:pPr>
              <a:lnSpc>
                <a:spcPct val="90000"/>
              </a:lnSpc>
            </a:pPr>
            <a:r>
              <a:rPr lang="nb-NO" sz="1600"/>
              <a:t>Oversikt over møter og avtaler</a:t>
            </a:r>
          </a:p>
        </p:txBody>
      </p:sp>
      <p:pic>
        <p:nvPicPr>
          <p:cNvPr id="4" name="Picture 2">
            <a:extLst>
              <a:ext uri="{FF2B5EF4-FFF2-40B4-BE49-F238E27FC236}">
                <a16:creationId xmlns:a16="http://schemas.microsoft.com/office/drawing/2014/main" id="{871A013E-B124-4262-8E80-8B549BB3AB8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548"/>
          <a:stretch/>
        </p:blipFill>
        <p:spPr bwMode="auto">
          <a:xfrm>
            <a:off x="6197600" y="1967113"/>
            <a:ext cx="5384800" cy="3688336"/>
          </a:xfrm>
          <a:prstGeom prst="rect">
            <a:avLst/>
          </a:prstGeom>
          <a:solidFill>
            <a:srgbClr val="FFFFFF"/>
          </a:solidFill>
        </p:spPr>
      </p:pic>
    </p:spTree>
    <p:extLst>
      <p:ext uri="{BB962C8B-B14F-4D97-AF65-F5344CB8AC3E}">
        <p14:creationId xmlns:p14="http://schemas.microsoft.com/office/powerpoint/2010/main" val="1984753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B4FB68-AAE9-F296-842C-E9BC26339C66}"/>
              </a:ext>
            </a:extLst>
          </p:cNvPr>
          <p:cNvSpPr>
            <a:spLocks noGrp="1"/>
          </p:cNvSpPr>
          <p:nvPr>
            <p:ph idx="1"/>
          </p:nvPr>
        </p:nvSpPr>
        <p:spPr/>
        <p:txBody>
          <a:bodyPr/>
          <a:lstStyle/>
          <a:p>
            <a:endParaRPr lang="nb-NO"/>
          </a:p>
        </p:txBody>
      </p:sp>
      <p:sp>
        <p:nvSpPr>
          <p:cNvPr id="3" name="Title 2">
            <a:extLst>
              <a:ext uri="{FF2B5EF4-FFF2-40B4-BE49-F238E27FC236}">
                <a16:creationId xmlns:a16="http://schemas.microsoft.com/office/drawing/2014/main" id="{BF6CABFB-C0DB-846B-FC19-7C3DCB37BA6F}"/>
              </a:ext>
            </a:extLst>
          </p:cNvPr>
          <p:cNvSpPr>
            <a:spLocks noGrp="1"/>
          </p:cNvSpPr>
          <p:nvPr>
            <p:ph type="title"/>
          </p:nvPr>
        </p:nvSpPr>
        <p:spPr>
          <a:xfrm>
            <a:off x="194977" y="-82974"/>
            <a:ext cx="6906098" cy="1052596"/>
          </a:xfrm>
        </p:spPr>
        <p:txBody>
          <a:bodyPr/>
          <a:lstStyle/>
          <a:p>
            <a:r>
              <a:rPr lang="nb-NO"/>
              <a:t>Testrom Sikker Chat</a:t>
            </a:r>
          </a:p>
        </p:txBody>
      </p:sp>
      <p:pic>
        <p:nvPicPr>
          <p:cNvPr id="5" name="Picture 4">
            <a:extLst>
              <a:ext uri="{FF2B5EF4-FFF2-40B4-BE49-F238E27FC236}">
                <a16:creationId xmlns:a16="http://schemas.microsoft.com/office/drawing/2014/main" id="{C3347BB0-03BA-C1B3-1087-0F8BB7A603B1}"/>
              </a:ext>
            </a:extLst>
          </p:cNvPr>
          <p:cNvPicPr>
            <a:picLocks noChangeAspect="1"/>
          </p:cNvPicPr>
          <p:nvPr/>
        </p:nvPicPr>
        <p:blipFill>
          <a:blip r:embed="rId2"/>
          <a:stretch>
            <a:fillRect/>
          </a:stretch>
        </p:blipFill>
        <p:spPr>
          <a:xfrm>
            <a:off x="0" y="898493"/>
            <a:ext cx="12192000" cy="5931638"/>
          </a:xfrm>
          <a:prstGeom prst="rect">
            <a:avLst/>
          </a:prstGeom>
          <a:ln>
            <a:solidFill>
              <a:schemeClr val="tx1"/>
            </a:solidFill>
          </a:ln>
        </p:spPr>
      </p:pic>
    </p:spTree>
    <p:extLst>
      <p:ext uri="{BB962C8B-B14F-4D97-AF65-F5344CB8AC3E}">
        <p14:creationId xmlns:p14="http://schemas.microsoft.com/office/powerpoint/2010/main" val="3251103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1BA74F-C6EF-5EA3-DB5A-EDB35F1D5E91}"/>
              </a:ext>
            </a:extLst>
          </p:cNvPr>
          <p:cNvSpPr>
            <a:spLocks noGrp="1"/>
          </p:cNvSpPr>
          <p:nvPr>
            <p:ph type="title"/>
          </p:nvPr>
        </p:nvSpPr>
        <p:spPr>
          <a:xfrm>
            <a:off x="421194" y="0"/>
            <a:ext cx="10932606" cy="877824"/>
          </a:xfrm>
        </p:spPr>
        <p:txBody>
          <a:bodyPr>
            <a:normAutofit/>
          </a:bodyPr>
          <a:lstStyle/>
          <a:p>
            <a:r>
              <a:rPr lang="nb-NO"/>
              <a:t>Skisser fra Min kommune barnevern</a:t>
            </a:r>
          </a:p>
        </p:txBody>
      </p:sp>
      <p:pic>
        <p:nvPicPr>
          <p:cNvPr id="6" name="Picture 5">
            <a:extLst>
              <a:ext uri="{FF2B5EF4-FFF2-40B4-BE49-F238E27FC236}">
                <a16:creationId xmlns:a16="http://schemas.microsoft.com/office/drawing/2014/main" id="{0B4FE44F-B0A9-BAA2-B63E-7A230099DDF5}"/>
              </a:ext>
            </a:extLst>
          </p:cNvPr>
          <p:cNvPicPr>
            <a:picLocks noChangeAspect="1"/>
          </p:cNvPicPr>
          <p:nvPr/>
        </p:nvPicPr>
        <p:blipFill>
          <a:blip r:embed="rId2"/>
          <a:stretch>
            <a:fillRect/>
          </a:stretch>
        </p:blipFill>
        <p:spPr>
          <a:xfrm>
            <a:off x="114300" y="804855"/>
            <a:ext cx="4396480" cy="37957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7207C3D2-ADAC-EE6B-0764-D17FC6F7AE7D}"/>
              </a:ext>
            </a:extLst>
          </p:cNvPr>
          <p:cNvPicPr>
            <a:picLocks noChangeAspect="1"/>
          </p:cNvPicPr>
          <p:nvPr/>
        </p:nvPicPr>
        <p:blipFill>
          <a:blip r:embed="rId3"/>
          <a:stretch>
            <a:fillRect/>
          </a:stretch>
        </p:blipFill>
        <p:spPr>
          <a:xfrm>
            <a:off x="3713517" y="2747373"/>
            <a:ext cx="4764965" cy="40538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95DF8854-205F-5C06-2480-CA9433B2BD39}"/>
              </a:ext>
            </a:extLst>
          </p:cNvPr>
          <p:cNvPicPr>
            <a:picLocks noChangeAspect="1"/>
          </p:cNvPicPr>
          <p:nvPr/>
        </p:nvPicPr>
        <p:blipFill>
          <a:blip r:embed="rId4"/>
          <a:stretch>
            <a:fillRect/>
          </a:stretch>
        </p:blipFill>
        <p:spPr>
          <a:xfrm>
            <a:off x="7393248" y="764060"/>
            <a:ext cx="4684452" cy="48347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09379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D8C545D-AD31-9FCE-B300-DECE57DB12A2}"/>
              </a:ext>
            </a:extLst>
          </p:cNvPr>
          <p:cNvSpPr>
            <a:spLocks noGrp="1"/>
          </p:cNvSpPr>
          <p:nvPr>
            <p:ph type="ctrTitle"/>
          </p:nvPr>
        </p:nvSpPr>
        <p:spPr/>
        <p:txBody>
          <a:bodyPr/>
          <a:lstStyle/>
          <a:p>
            <a:r>
              <a:rPr lang="nb-NO" sz="4400"/>
              <a:t>Innbyggertjenester -</a:t>
            </a:r>
            <a:br>
              <a:rPr lang="nb-NO" sz="4400"/>
            </a:br>
            <a:r>
              <a:rPr lang="nb-NO" sz="4400"/>
              <a:t>		</a:t>
            </a:r>
            <a:r>
              <a:rPr lang="nb-NO" sz="4400" err="1"/>
              <a:t>eDialog</a:t>
            </a:r>
          </a:p>
        </p:txBody>
      </p:sp>
    </p:spTree>
    <p:extLst>
      <p:ext uri="{BB962C8B-B14F-4D97-AF65-F5344CB8AC3E}">
        <p14:creationId xmlns:p14="http://schemas.microsoft.com/office/powerpoint/2010/main" val="3561261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387729-EBF2-69DE-0ECB-67C7388C59F9}"/>
              </a:ext>
            </a:extLst>
          </p:cNvPr>
          <p:cNvSpPr>
            <a:spLocks noGrp="1"/>
          </p:cNvSpPr>
          <p:nvPr>
            <p:ph type="title"/>
          </p:nvPr>
        </p:nvSpPr>
        <p:spPr/>
        <p:txBody>
          <a:bodyPr/>
          <a:lstStyle/>
          <a:p>
            <a:r>
              <a:rPr lang="nb-NO" err="1">
                <a:cs typeface="Calibri"/>
              </a:rPr>
              <a:t>eDialog</a:t>
            </a:r>
            <a:endParaRPr lang="nb-NO" err="1"/>
          </a:p>
        </p:txBody>
      </p:sp>
      <p:sp>
        <p:nvSpPr>
          <p:cNvPr id="3" name="Plassholder for innhold 2">
            <a:extLst>
              <a:ext uri="{FF2B5EF4-FFF2-40B4-BE49-F238E27FC236}">
                <a16:creationId xmlns:a16="http://schemas.microsoft.com/office/drawing/2014/main" id="{6B534F2A-3A48-E92F-A64C-B61D92605182}"/>
              </a:ext>
            </a:extLst>
          </p:cNvPr>
          <p:cNvSpPr>
            <a:spLocks noGrp="1"/>
          </p:cNvSpPr>
          <p:nvPr>
            <p:ph sz="quarter" idx="10"/>
          </p:nvPr>
        </p:nvSpPr>
        <p:spPr/>
        <p:txBody>
          <a:bodyPr vert="horz" lIns="91440" tIns="45720" rIns="91440" bIns="45720" rtlCol="0" anchor="t">
            <a:normAutofit/>
          </a:bodyPr>
          <a:lstStyle/>
          <a:p>
            <a:r>
              <a:rPr lang="nb-NO">
                <a:ea typeface="+mn-lt"/>
                <a:cs typeface="+mn-lt"/>
                <a:hlinkClick r:id="rId2"/>
              </a:rPr>
              <a:t>https://www.figma.com/proto/vLLq50LEcaqfpUnW84roXT/E-dialog?page-id=673%3A8690&amp;type=design&amp;node-id=673-8691&amp;viewport=3098%2C1415%2C0.17&amp;t=UVb45KcQHzwPyc7G-8&amp;scaling=min-zoom&amp;starting-point-node-id=673%3A8691&amp;hide-ui=1</a:t>
            </a:r>
            <a:endParaRPr lang="nb-NO">
              <a:cs typeface="Calibri"/>
            </a:endParaRPr>
          </a:p>
        </p:txBody>
      </p:sp>
    </p:spTree>
    <p:extLst>
      <p:ext uri="{BB962C8B-B14F-4D97-AF65-F5344CB8AC3E}">
        <p14:creationId xmlns:p14="http://schemas.microsoft.com/office/powerpoint/2010/main" val="298465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F4CA26-2D54-D144-7924-62AD8413E75D}"/>
              </a:ext>
            </a:extLst>
          </p:cNvPr>
          <p:cNvSpPr>
            <a:spLocks noGrp="1"/>
          </p:cNvSpPr>
          <p:nvPr>
            <p:ph type="title"/>
          </p:nvPr>
        </p:nvSpPr>
        <p:spPr/>
        <p:txBody>
          <a:bodyPr>
            <a:normAutofit/>
          </a:bodyPr>
          <a:lstStyle/>
          <a:p>
            <a:r>
              <a:rPr lang="nb-NO">
                <a:cs typeface="Calibri"/>
              </a:rPr>
              <a:t>Agenda</a:t>
            </a:r>
          </a:p>
        </p:txBody>
      </p:sp>
      <p:sp>
        <p:nvSpPr>
          <p:cNvPr id="3" name="Plassholder for innhold 2">
            <a:extLst>
              <a:ext uri="{FF2B5EF4-FFF2-40B4-BE49-F238E27FC236}">
                <a16:creationId xmlns:a16="http://schemas.microsoft.com/office/drawing/2014/main" id="{2A0616C7-6AB4-AE4F-E61D-6ABAC7388F61}"/>
              </a:ext>
            </a:extLst>
          </p:cNvPr>
          <p:cNvSpPr>
            <a:spLocks noGrp="1"/>
          </p:cNvSpPr>
          <p:nvPr>
            <p:ph sz="quarter" idx="10"/>
          </p:nvPr>
        </p:nvSpPr>
        <p:spPr/>
        <p:txBody>
          <a:bodyPr vert="horz" lIns="91440" tIns="45720" rIns="91440" bIns="45720" rtlCol="0" anchor="t">
            <a:normAutofit/>
          </a:bodyPr>
          <a:lstStyle/>
          <a:p>
            <a:r>
              <a:rPr lang="nb-NO" dirty="0">
                <a:ea typeface="Calibri"/>
                <a:cs typeface="Calibri"/>
              </a:rPr>
              <a:t>Ny KS læring</a:t>
            </a:r>
            <a:endParaRPr lang="nb-NO"/>
          </a:p>
          <a:p>
            <a:r>
              <a:rPr lang="nb-NO" dirty="0">
                <a:ea typeface="Calibri"/>
                <a:cs typeface="Calibri"/>
              </a:rPr>
              <a:t>Min kommune</a:t>
            </a:r>
          </a:p>
          <a:p>
            <a:r>
              <a:rPr lang="nb-NO" dirty="0">
                <a:ea typeface="Calibri"/>
                <a:cs typeface="Calibri"/>
              </a:rPr>
              <a:t>Innbyggertjenester barnevern</a:t>
            </a:r>
          </a:p>
          <a:p>
            <a:r>
              <a:rPr lang="nb-NO" dirty="0" err="1">
                <a:ea typeface="Calibri"/>
                <a:cs typeface="Calibri"/>
              </a:rPr>
              <a:t>eDialog</a:t>
            </a:r>
            <a:endParaRPr lang="nb-NO">
              <a:ea typeface="Calibri"/>
              <a:cs typeface="Calibri"/>
            </a:endParaRPr>
          </a:p>
          <a:p>
            <a:r>
              <a:rPr lang="nb-NO" dirty="0">
                <a:ea typeface="Calibri"/>
                <a:cs typeface="Calibri"/>
              </a:rPr>
              <a:t>Fiks protokoller</a:t>
            </a:r>
          </a:p>
          <a:p>
            <a:r>
              <a:rPr lang="nb-NO" dirty="0">
                <a:ea typeface="Calibri"/>
                <a:cs typeface="Calibri"/>
              </a:rPr>
              <a:t>Fiks autorisasjon</a:t>
            </a:r>
          </a:p>
          <a:p>
            <a:r>
              <a:rPr lang="nb-NO" dirty="0">
                <a:ea typeface="Calibri"/>
                <a:cs typeface="Calibri"/>
              </a:rPr>
              <a:t>Digitalt ledsagerbevis</a:t>
            </a:r>
          </a:p>
          <a:p>
            <a:endParaRPr lang="nb-NO">
              <a:ea typeface="Calibri"/>
              <a:cs typeface="Calibri"/>
            </a:endParaRPr>
          </a:p>
        </p:txBody>
      </p:sp>
    </p:spTree>
    <p:extLst>
      <p:ext uri="{BB962C8B-B14F-4D97-AF65-F5344CB8AC3E}">
        <p14:creationId xmlns:p14="http://schemas.microsoft.com/office/powerpoint/2010/main" val="1246959252"/>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D387729-EBF2-69DE-0ECB-67C7388C59F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eDialog</a:t>
            </a:r>
          </a:p>
        </p:txBody>
      </p:sp>
      <p:pic>
        <p:nvPicPr>
          <p:cNvPr id="4" name="Plassholder for innhold 3" descr="Et bilde som inneholder tekst, elektronikk, skjermbilde, programvare&#10;&#10;Automatisk generert beskrivelse">
            <a:extLst>
              <a:ext uri="{FF2B5EF4-FFF2-40B4-BE49-F238E27FC236}">
                <a16:creationId xmlns:a16="http://schemas.microsoft.com/office/drawing/2014/main" id="{9CE89318-2402-BE9C-01DF-881CB54BBBCC}"/>
              </a:ext>
            </a:extLst>
          </p:cNvPr>
          <p:cNvPicPr>
            <a:picLocks noGrp="1" noChangeAspect="1"/>
          </p:cNvPicPr>
          <p:nvPr>
            <p:ph sz="quarter" idx="10"/>
          </p:nvPr>
        </p:nvPicPr>
        <p:blipFill>
          <a:blip r:embed="rId2"/>
          <a:stretch>
            <a:fillRect/>
          </a:stretch>
        </p:blipFill>
        <p:spPr>
          <a:xfrm>
            <a:off x="2580640" y="1675227"/>
            <a:ext cx="7030719" cy="4394199"/>
          </a:xfrm>
          <a:prstGeom prst="rect">
            <a:avLst/>
          </a:prstGeom>
        </p:spPr>
      </p:pic>
    </p:spTree>
    <p:extLst>
      <p:ext uri="{BB962C8B-B14F-4D97-AF65-F5344CB8AC3E}">
        <p14:creationId xmlns:p14="http://schemas.microsoft.com/office/powerpoint/2010/main" val="2038889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D387729-EBF2-69DE-0ECB-67C7388C59F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eDialog</a:t>
            </a:r>
          </a:p>
        </p:txBody>
      </p:sp>
      <p:pic>
        <p:nvPicPr>
          <p:cNvPr id="6" name="Plassholder for innhold 5" descr="Et bilde som inneholder tekst, elektronikk, skjermbilde, programvare&#10;&#10;Automatisk generert beskrivelse">
            <a:extLst>
              <a:ext uri="{FF2B5EF4-FFF2-40B4-BE49-F238E27FC236}">
                <a16:creationId xmlns:a16="http://schemas.microsoft.com/office/drawing/2014/main" id="{B3D5F5AC-2224-9DFD-E527-B729D8AA1D57}"/>
              </a:ext>
            </a:extLst>
          </p:cNvPr>
          <p:cNvPicPr>
            <a:picLocks noGrp="1" noChangeAspect="1"/>
          </p:cNvPicPr>
          <p:nvPr>
            <p:ph sz="quarter" idx="10"/>
          </p:nvPr>
        </p:nvPicPr>
        <p:blipFill>
          <a:blip r:embed="rId2"/>
          <a:stretch>
            <a:fillRect/>
          </a:stretch>
        </p:blipFill>
        <p:spPr>
          <a:xfrm>
            <a:off x="2580640" y="1675227"/>
            <a:ext cx="7030719" cy="4394199"/>
          </a:xfrm>
          <a:prstGeom prst="rect">
            <a:avLst/>
          </a:prstGeom>
        </p:spPr>
      </p:pic>
    </p:spTree>
    <p:extLst>
      <p:ext uri="{BB962C8B-B14F-4D97-AF65-F5344CB8AC3E}">
        <p14:creationId xmlns:p14="http://schemas.microsoft.com/office/powerpoint/2010/main" val="2481964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D387729-EBF2-69DE-0ECB-67C7388C59F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eDialog</a:t>
            </a:r>
          </a:p>
        </p:txBody>
      </p:sp>
      <p:pic>
        <p:nvPicPr>
          <p:cNvPr id="5" name="Plassholder for innhold 4" descr="Et bilde som inneholder tekst, elektronikk, skjermbilde, programvare&#10;&#10;Automatisk generert beskrivelse">
            <a:extLst>
              <a:ext uri="{FF2B5EF4-FFF2-40B4-BE49-F238E27FC236}">
                <a16:creationId xmlns:a16="http://schemas.microsoft.com/office/drawing/2014/main" id="{E06CCD0E-106D-0531-CE3E-6A7B20B1C328}"/>
              </a:ext>
            </a:extLst>
          </p:cNvPr>
          <p:cNvPicPr>
            <a:picLocks noGrp="1" noChangeAspect="1"/>
          </p:cNvPicPr>
          <p:nvPr>
            <p:ph sz="quarter" idx="10"/>
          </p:nvPr>
        </p:nvPicPr>
        <p:blipFill>
          <a:blip r:embed="rId2"/>
          <a:stretch>
            <a:fillRect/>
          </a:stretch>
        </p:blipFill>
        <p:spPr>
          <a:xfrm>
            <a:off x="2580640" y="1675227"/>
            <a:ext cx="7030719" cy="4394199"/>
          </a:xfrm>
          <a:prstGeom prst="rect">
            <a:avLst/>
          </a:prstGeom>
        </p:spPr>
      </p:pic>
    </p:spTree>
    <p:extLst>
      <p:ext uri="{BB962C8B-B14F-4D97-AF65-F5344CB8AC3E}">
        <p14:creationId xmlns:p14="http://schemas.microsoft.com/office/powerpoint/2010/main" val="1671541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D387729-EBF2-69DE-0ECB-67C7388C59F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eDialog</a:t>
            </a:r>
          </a:p>
        </p:txBody>
      </p:sp>
      <p:pic>
        <p:nvPicPr>
          <p:cNvPr id="6" name="Plassholder for innhold 5" descr="Et bilde som inneholder tekst, skjermbilde, programvare, display&#10;&#10;Automatisk generert beskrivelse">
            <a:extLst>
              <a:ext uri="{FF2B5EF4-FFF2-40B4-BE49-F238E27FC236}">
                <a16:creationId xmlns:a16="http://schemas.microsoft.com/office/drawing/2014/main" id="{683A597F-9B39-498D-9764-8250762EF8FA}"/>
              </a:ext>
            </a:extLst>
          </p:cNvPr>
          <p:cNvPicPr>
            <a:picLocks noGrp="1" noChangeAspect="1"/>
          </p:cNvPicPr>
          <p:nvPr>
            <p:ph sz="quarter" idx="10"/>
          </p:nvPr>
        </p:nvPicPr>
        <p:blipFill>
          <a:blip r:embed="rId2"/>
          <a:stretch>
            <a:fillRect/>
          </a:stretch>
        </p:blipFill>
        <p:spPr>
          <a:xfrm>
            <a:off x="2580640" y="1675227"/>
            <a:ext cx="7030719" cy="4394199"/>
          </a:xfrm>
          <a:prstGeom prst="rect">
            <a:avLst/>
          </a:prstGeom>
        </p:spPr>
      </p:pic>
    </p:spTree>
    <p:extLst>
      <p:ext uri="{BB962C8B-B14F-4D97-AF65-F5344CB8AC3E}">
        <p14:creationId xmlns:p14="http://schemas.microsoft.com/office/powerpoint/2010/main" val="3563656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D8C545D-AD31-9FCE-B300-DECE57DB12A2}"/>
              </a:ext>
            </a:extLst>
          </p:cNvPr>
          <p:cNvSpPr>
            <a:spLocks noGrp="1"/>
          </p:cNvSpPr>
          <p:nvPr>
            <p:ph type="ctrTitle"/>
          </p:nvPr>
        </p:nvSpPr>
        <p:spPr/>
        <p:txBody>
          <a:bodyPr/>
          <a:lstStyle/>
          <a:p>
            <a:r>
              <a:rPr lang="nb-NO" sz="4400" b="1"/>
              <a:t>Fiks protokoller</a:t>
            </a:r>
            <a:endParaRPr lang="nb-NO"/>
          </a:p>
        </p:txBody>
      </p:sp>
    </p:spTree>
    <p:extLst>
      <p:ext uri="{BB962C8B-B14F-4D97-AF65-F5344CB8AC3E}">
        <p14:creationId xmlns:p14="http://schemas.microsoft.com/office/powerpoint/2010/main" val="3968952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90C1-A40E-F251-894A-D8D75F92335B}"/>
              </a:ext>
            </a:extLst>
          </p:cNvPr>
          <p:cNvSpPr>
            <a:spLocks noGrp="1"/>
          </p:cNvSpPr>
          <p:nvPr>
            <p:ph type="title"/>
          </p:nvPr>
        </p:nvSpPr>
        <p:spPr/>
        <p:txBody>
          <a:bodyPr>
            <a:normAutofit fontScale="90000"/>
          </a:bodyPr>
          <a:lstStyle/>
          <a:p>
            <a:r>
              <a:rPr lang="nb-NO">
                <a:cs typeface="Calibri"/>
              </a:rPr>
              <a:t>Utfordringer</a:t>
            </a:r>
            <a:r>
              <a:rPr lang="en-US">
                <a:cs typeface="Calibri"/>
              </a:rPr>
              <a:t> med </a:t>
            </a:r>
            <a:r>
              <a:rPr lang="en-US" err="1">
                <a:cs typeface="Calibri"/>
              </a:rPr>
              <a:t>Geointegrasjon</a:t>
            </a:r>
            <a:r>
              <a:rPr lang="en-US">
                <a:cs typeface="Calibri"/>
              </a:rPr>
              <a:t> </a:t>
            </a:r>
            <a:r>
              <a:rPr lang="en-US" err="1">
                <a:cs typeface="Calibri"/>
              </a:rPr>
              <a:t>og</a:t>
            </a:r>
            <a:r>
              <a:rPr lang="en-US">
                <a:cs typeface="Calibri"/>
              </a:rPr>
              <a:t> Noark webservices</a:t>
            </a:r>
            <a:endParaRPr lang="en-US"/>
          </a:p>
        </p:txBody>
      </p:sp>
      <p:sp>
        <p:nvSpPr>
          <p:cNvPr id="3" name="Content Placeholder 2">
            <a:extLst>
              <a:ext uri="{FF2B5EF4-FFF2-40B4-BE49-F238E27FC236}">
                <a16:creationId xmlns:a16="http://schemas.microsoft.com/office/drawing/2014/main" id="{43755181-775F-7AC3-DBC2-00508208588F}"/>
              </a:ext>
            </a:extLst>
          </p:cNvPr>
          <p:cNvSpPr>
            <a:spLocks noGrp="1"/>
          </p:cNvSpPr>
          <p:nvPr>
            <p:ph sz="quarter" idx="10"/>
          </p:nvPr>
        </p:nvSpPr>
        <p:spPr>
          <a:xfrm>
            <a:off x="609601" y="1959429"/>
            <a:ext cx="10972800" cy="4664731"/>
          </a:xfrm>
        </p:spPr>
        <p:txBody>
          <a:bodyPr vert="horz" lIns="91440" tIns="45720" rIns="91440" bIns="45720" rtlCol="0" anchor="t">
            <a:normAutofit fontScale="85000" lnSpcReduction="20000"/>
          </a:bodyPr>
          <a:lstStyle/>
          <a:p>
            <a:r>
              <a:rPr lang="nb-NO">
                <a:cs typeface="Calibri"/>
              </a:rPr>
              <a:t>Nettverksåpninger</a:t>
            </a:r>
          </a:p>
          <a:p>
            <a:r>
              <a:rPr lang="nb-NO">
                <a:cs typeface="Calibri"/>
              </a:rPr>
              <a:t>Autentisering</a:t>
            </a:r>
          </a:p>
          <a:p>
            <a:r>
              <a:rPr lang="nb-NO">
                <a:cs typeface="Calibri"/>
              </a:rPr>
              <a:t>Divergerende implementasjoner</a:t>
            </a:r>
            <a:endParaRPr lang="nb-NO"/>
          </a:p>
          <a:p>
            <a:pPr marL="0" indent="0">
              <a:buNone/>
            </a:pPr>
            <a:endParaRPr lang="nb-NO">
              <a:cs typeface="Calibri"/>
            </a:endParaRPr>
          </a:p>
          <a:p>
            <a:pPr marL="0" indent="0">
              <a:buNone/>
            </a:pPr>
            <a:r>
              <a:rPr lang="nb-NO">
                <a:cs typeface="Calibri"/>
              </a:rPr>
              <a:t>Fiks protokoll</a:t>
            </a:r>
          </a:p>
          <a:p>
            <a:r>
              <a:rPr lang="nb-NO">
                <a:ea typeface="+mn-lt"/>
                <a:cs typeface="+mn-lt"/>
              </a:rPr>
              <a:t>Asynkron kommunikasjon</a:t>
            </a:r>
            <a:endParaRPr lang="en-US">
              <a:ea typeface="+mn-lt"/>
              <a:cs typeface="+mn-lt"/>
            </a:endParaRPr>
          </a:p>
          <a:p>
            <a:r>
              <a:rPr lang="nb-NO" err="1">
                <a:ea typeface="+mn-lt"/>
                <a:cs typeface="+mn-lt"/>
              </a:rPr>
              <a:t>ASiC</a:t>
            </a:r>
            <a:r>
              <a:rPr lang="nb-NO">
                <a:ea typeface="+mn-lt"/>
                <a:cs typeface="+mn-lt"/>
              </a:rPr>
              <a:t>-E krypterte meldinger. Ende til ende kryptering</a:t>
            </a:r>
            <a:endParaRPr lang="en-US">
              <a:ea typeface="+mn-lt"/>
              <a:cs typeface="+mn-lt"/>
            </a:endParaRPr>
          </a:p>
          <a:p>
            <a:r>
              <a:rPr lang="nb-NO">
                <a:ea typeface="+mn-lt"/>
                <a:cs typeface="+mn-lt"/>
              </a:rPr>
              <a:t>Store meldinger &lt; 5gb</a:t>
            </a:r>
            <a:endParaRPr lang="en-US">
              <a:ea typeface="+mn-lt"/>
              <a:cs typeface="+mn-lt"/>
            </a:endParaRPr>
          </a:p>
          <a:p>
            <a:r>
              <a:rPr lang="nb-NO">
                <a:ea typeface="+mn-lt"/>
                <a:cs typeface="+mn-lt"/>
              </a:rPr>
              <a:t>Rask levering </a:t>
            </a:r>
            <a:r>
              <a:rPr lang="nb-NO" err="1">
                <a:ea typeface="+mn-lt"/>
                <a:cs typeface="+mn-lt"/>
              </a:rPr>
              <a:t>ca</a:t>
            </a:r>
            <a:r>
              <a:rPr lang="nb-NO">
                <a:ea typeface="+mn-lt"/>
                <a:cs typeface="+mn-lt"/>
              </a:rPr>
              <a:t> 20ms</a:t>
            </a:r>
            <a:endParaRPr lang="en-US">
              <a:ea typeface="+mn-lt"/>
              <a:cs typeface="+mn-lt"/>
            </a:endParaRPr>
          </a:p>
          <a:p>
            <a:r>
              <a:rPr lang="nb-NO">
                <a:ea typeface="+mn-lt"/>
                <a:cs typeface="+mn-lt"/>
              </a:rPr>
              <a:t>Autentisering via Fiks plattformen med maskinporten</a:t>
            </a:r>
            <a:endParaRPr lang="en-US">
              <a:ea typeface="+mn-lt"/>
              <a:cs typeface="+mn-lt"/>
            </a:endParaRPr>
          </a:p>
          <a:p>
            <a:r>
              <a:rPr lang="nb-NO">
                <a:ea typeface="+mn-lt"/>
                <a:cs typeface="+mn-lt"/>
              </a:rPr>
              <a:t>Selvbetjent konfigurasjon på fiks plattformen. </a:t>
            </a:r>
          </a:p>
          <a:p>
            <a:r>
              <a:rPr lang="nb-NO">
                <a:ea typeface="+mn-lt"/>
                <a:cs typeface="+mn-lt"/>
              </a:rPr>
              <a:t>Hvem kan snakke med hvem, kontrolleres av kommunen</a:t>
            </a:r>
          </a:p>
          <a:p>
            <a:endParaRPr lang="nb-NO">
              <a:cs typeface="Calibri"/>
            </a:endParaRPr>
          </a:p>
          <a:p>
            <a:pPr marL="0" indent="0">
              <a:buNone/>
            </a:pPr>
            <a:endParaRPr lang="nb-NO">
              <a:cs typeface="Calibri"/>
            </a:endParaRPr>
          </a:p>
        </p:txBody>
      </p:sp>
      <p:pic>
        <p:nvPicPr>
          <p:cNvPr id="5" name="Bilde 4">
            <a:extLst>
              <a:ext uri="{FF2B5EF4-FFF2-40B4-BE49-F238E27FC236}">
                <a16:creationId xmlns:a16="http://schemas.microsoft.com/office/drawing/2014/main" id="{00AB5FFE-478F-E089-CDE5-41B305B208F9}"/>
              </a:ext>
            </a:extLst>
          </p:cNvPr>
          <p:cNvPicPr>
            <a:picLocks noChangeAspect="1"/>
          </p:cNvPicPr>
          <p:nvPr/>
        </p:nvPicPr>
        <p:blipFill>
          <a:blip r:embed="rId2"/>
          <a:stretch>
            <a:fillRect/>
          </a:stretch>
        </p:blipFill>
        <p:spPr>
          <a:xfrm>
            <a:off x="5487362" y="603642"/>
            <a:ext cx="6578047" cy="4329060"/>
          </a:xfrm>
          <a:prstGeom prst="rect">
            <a:avLst/>
          </a:prstGeom>
        </p:spPr>
      </p:pic>
    </p:spTree>
    <p:extLst>
      <p:ext uri="{BB962C8B-B14F-4D97-AF65-F5344CB8AC3E}">
        <p14:creationId xmlns:p14="http://schemas.microsoft.com/office/powerpoint/2010/main" val="3813108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387729-EBF2-69DE-0ECB-67C7388C59F9}"/>
              </a:ext>
            </a:extLst>
          </p:cNvPr>
          <p:cNvSpPr>
            <a:spLocks noGrp="1"/>
          </p:cNvSpPr>
          <p:nvPr>
            <p:ph type="title"/>
          </p:nvPr>
        </p:nvSpPr>
        <p:spPr/>
        <p:txBody>
          <a:bodyPr/>
          <a:lstStyle/>
          <a:p>
            <a:r>
              <a:rPr lang="nb-NO">
                <a:cs typeface="Calibri"/>
              </a:rPr>
              <a:t>Protokoller</a:t>
            </a:r>
            <a:endParaRPr lang="nb-NO"/>
          </a:p>
        </p:txBody>
      </p:sp>
      <p:sp>
        <p:nvSpPr>
          <p:cNvPr id="3" name="Plassholder for innhold 2">
            <a:extLst>
              <a:ext uri="{FF2B5EF4-FFF2-40B4-BE49-F238E27FC236}">
                <a16:creationId xmlns:a16="http://schemas.microsoft.com/office/drawing/2014/main" id="{6B534F2A-3A48-E92F-A64C-B61D92605182}"/>
              </a:ext>
            </a:extLst>
          </p:cNvPr>
          <p:cNvSpPr>
            <a:spLocks noGrp="1"/>
          </p:cNvSpPr>
          <p:nvPr>
            <p:ph sz="quarter" idx="10"/>
          </p:nvPr>
        </p:nvSpPr>
        <p:spPr>
          <a:xfrm>
            <a:off x="609601" y="1959429"/>
            <a:ext cx="10972800" cy="4479329"/>
          </a:xfrm>
        </p:spPr>
        <p:txBody>
          <a:bodyPr vert="horz" lIns="91440" tIns="45720" rIns="91440" bIns="45720" rtlCol="0" anchor="t">
            <a:normAutofit/>
          </a:bodyPr>
          <a:lstStyle/>
          <a:p>
            <a:r>
              <a:rPr lang="nb-NO">
                <a:cs typeface="Calibri"/>
              </a:rPr>
              <a:t>Fiks arkiv (arkivering, søk, uthenting), </a:t>
            </a:r>
            <a:r>
              <a:rPr lang="nb-NO" err="1">
                <a:cs typeface="Calibri"/>
              </a:rPr>
              <a:t>release</a:t>
            </a:r>
            <a:r>
              <a:rPr lang="nb-NO">
                <a:cs typeface="Calibri"/>
              </a:rPr>
              <a:t> 4. april</a:t>
            </a:r>
          </a:p>
          <a:p>
            <a:r>
              <a:rPr lang="nb-NO">
                <a:cs typeface="Calibri"/>
              </a:rPr>
              <a:t>Fiks plan (oppdatering og uthenting)</a:t>
            </a:r>
          </a:p>
          <a:p>
            <a:r>
              <a:rPr lang="nb-NO">
                <a:cs typeface="Calibri"/>
              </a:rPr>
              <a:t>Fiks matrikkelføring (overføring av matrikkel data til matrikkel klienten i kommunen, status på føringer), ferdig</a:t>
            </a:r>
          </a:p>
          <a:p>
            <a:endParaRPr lang="nb-NO">
              <a:cs typeface="Calibri"/>
            </a:endParaRPr>
          </a:p>
          <a:p>
            <a:r>
              <a:rPr lang="nb-NO">
                <a:cs typeface="Calibri"/>
              </a:rPr>
              <a:t>Fiks politisk behandling (politiske møter og utvalg, saksgrunnlag møteplaner..)</a:t>
            </a:r>
          </a:p>
          <a:p>
            <a:r>
              <a:rPr lang="nb-NO">
                <a:cs typeface="Calibri"/>
              </a:rPr>
              <a:t>SSB rapportering fra barnevern, ferdig</a:t>
            </a:r>
          </a:p>
        </p:txBody>
      </p:sp>
    </p:spTree>
    <p:extLst>
      <p:ext uri="{BB962C8B-B14F-4D97-AF65-F5344CB8AC3E}">
        <p14:creationId xmlns:p14="http://schemas.microsoft.com/office/powerpoint/2010/main" val="3920735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p:nvPr>
        </p:nvSpPr>
        <p:spPr/>
        <p:txBody>
          <a:bodyPr/>
          <a:lstStyle/>
          <a:p>
            <a:r>
              <a:rPr lang="nb-NO"/>
              <a:t>Fiks autorisasjon for tjenesteplattform for helseaktører</a:t>
            </a:r>
          </a:p>
        </p:txBody>
      </p:sp>
      <p:sp>
        <p:nvSpPr>
          <p:cNvPr id="7" name="Undertittel 6"/>
          <p:cNvSpPr>
            <a:spLocks noGrp="1"/>
          </p:cNvSpPr>
          <p:nvPr>
            <p:ph type="subTitle" idx="1"/>
          </p:nvPr>
        </p:nvSpPr>
        <p:spPr>
          <a:xfrm>
            <a:off x="7081502" y="6165882"/>
            <a:ext cx="4748033" cy="475109"/>
          </a:xfrm>
        </p:spPr>
        <p:txBody>
          <a:bodyPr>
            <a:noAutofit/>
          </a:bodyPr>
          <a:lstStyle/>
          <a:p>
            <a:pPr algn="r"/>
            <a:r>
              <a:rPr lang="nb-NO" sz="1400" i="1">
                <a:solidFill>
                  <a:srgbClr val="001A58"/>
                </a:solidFill>
              </a:rPr>
              <a:t>«En selvstendig og nyskapende kommunesektor»</a:t>
            </a:r>
          </a:p>
        </p:txBody>
      </p:sp>
      <p:sp>
        <p:nvSpPr>
          <p:cNvPr id="3" name="Tittel 5">
            <a:extLst>
              <a:ext uri="{FF2B5EF4-FFF2-40B4-BE49-F238E27FC236}">
                <a16:creationId xmlns:a16="http://schemas.microsoft.com/office/drawing/2014/main" id="{9E930B84-14F5-A75B-7FDD-31ACE1C44252}"/>
              </a:ext>
            </a:extLst>
          </p:cNvPr>
          <p:cNvSpPr txBox="1">
            <a:spLocks/>
          </p:cNvSpPr>
          <p:nvPr/>
        </p:nvSpPr>
        <p:spPr>
          <a:xfrm>
            <a:off x="684105" y="2662916"/>
            <a:ext cx="5875722" cy="46688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FFFFFF"/>
                </a:solidFill>
                <a:latin typeface="+mj-lt"/>
                <a:ea typeface="+mj-ea"/>
                <a:cs typeface="+mj-cs"/>
              </a:defRPr>
            </a:lvl1pPr>
          </a:lstStyle>
          <a:p>
            <a:r>
              <a:rPr lang="nb-NO" sz="1800"/>
              <a:t>Gjenbruk for NAV sine API </a:t>
            </a:r>
          </a:p>
        </p:txBody>
      </p:sp>
    </p:spTree>
    <p:extLst>
      <p:ext uri="{BB962C8B-B14F-4D97-AF65-F5344CB8AC3E}">
        <p14:creationId xmlns:p14="http://schemas.microsoft.com/office/powerpoint/2010/main" val="2953483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innhold 8" descr="Et bilde som inneholder diagram, line, Teknisk tegning, mønster&#10;&#10;Automatisk generert beskrivelse">
            <a:extLst>
              <a:ext uri="{FF2B5EF4-FFF2-40B4-BE49-F238E27FC236}">
                <a16:creationId xmlns:a16="http://schemas.microsoft.com/office/drawing/2014/main" id="{4A8450F0-CEA9-26F7-3F3F-D5FC542A92D9}"/>
              </a:ext>
            </a:extLst>
          </p:cNvPr>
          <p:cNvPicPr>
            <a:picLocks noGrp="1" noChangeAspect="1"/>
          </p:cNvPicPr>
          <p:nvPr>
            <p:ph sz="quarter" idx="10"/>
          </p:nvPr>
        </p:nvPicPr>
        <p:blipFill>
          <a:blip r:embed="rId2"/>
          <a:stretch>
            <a:fillRect/>
          </a:stretch>
        </p:blipFill>
        <p:spPr>
          <a:xfrm>
            <a:off x="2943769" y="216458"/>
            <a:ext cx="5448670" cy="6425083"/>
          </a:xfrm>
        </p:spPr>
      </p:pic>
    </p:spTree>
    <p:extLst>
      <p:ext uri="{BB962C8B-B14F-4D97-AF65-F5344CB8AC3E}">
        <p14:creationId xmlns:p14="http://schemas.microsoft.com/office/powerpoint/2010/main" val="1642200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15C24D3-2285-15F4-FB15-FAE056077423}"/>
              </a:ext>
            </a:extLst>
          </p:cNvPr>
          <p:cNvPicPr>
            <a:picLocks noChangeAspect="1"/>
          </p:cNvPicPr>
          <p:nvPr/>
        </p:nvPicPr>
        <p:blipFill>
          <a:blip r:embed="rId2"/>
          <a:stretch>
            <a:fillRect/>
          </a:stretch>
        </p:blipFill>
        <p:spPr>
          <a:xfrm>
            <a:off x="546652" y="416702"/>
            <a:ext cx="11261928" cy="5666046"/>
          </a:xfrm>
          <a:prstGeom prst="rect">
            <a:avLst/>
          </a:prstGeom>
        </p:spPr>
      </p:pic>
      <p:sp>
        <p:nvSpPr>
          <p:cNvPr id="5" name="Rektangel 4">
            <a:extLst>
              <a:ext uri="{FF2B5EF4-FFF2-40B4-BE49-F238E27FC236}">
                <a16:creationId xmlns:a16="http://schemas.microsoft.com/office/drawing/2014/main" id="{1A2CC8FB-7C40-F73A-19CC-8DB278FE46D5}"/>
              </a:ext>
            </a:extLst>
          </p:cNvPr>
          <p:cNvSpPr/>
          <p:nvPr/>
        </p:nvSpPr>
        <p:spPr>
          <a:xfrm>
            <a:off x="3588026" y="1431235"/>
            <a:ext cx="4134678" cy="199776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Rektangel 5">
            <a:extLst>
              <a:ext uri="{FF2B5EF4-FFF2-40B4-BE49-F238E27FC236}">
                <a16:creationId xmlns:a16="http://schemas.microsoft.com/office/drawing/2014/main" id="{7209FF1D-8AA9-AD0A-09B2-0A166E5BCEAB}"/>
              </a:ext>
            </a:extLst>
          </p:cNvPr>
          <p:cNvSpPr/>
          <p:nvPr/>
        </p:nvSpPr>
        <p:spPr>
          <a:xfrm>
            <a:off x="7722704" y="1431234"/>
            <a:ext cx="4134678" cy="199776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973A5A6C-728A-46E5-3FAD-D752A961BA97}"/>
              </a:ext>
            </a:extLst>
          </p:cNvPr>
          <p:cNvSpPr txBox="1"/>
          <p:nvPr/>
        </p:nvSpPr>
        <p:spPr>
          <a:xfrm>
            <a:off x="5396948" y="1151353"/>
            <a:ext cx="4901214" cy="369332"/>
          </a:xfrm>
          <a:prstGeom prst="rect">
            <a:avLst/>
          </a:prstGeom>
          <a:noFill/>
        </p:spPr>
        <p:txBody>
          <a:bodyPr wrap="none" rtlCol="0">
            <a:spAutoFit/>
          </a:bodyPr>
          <a:lstStyle/>
          <a:p>
            <a:r>
              <a:rPr lang="nb-NO"/>
              <a:t>Fiks autorisasjon til tjenesteportal for helseaktører</a:t>
            </a:r>
          </a:p>
        </p:txBody>
      </p:sp>
    </p:spTree>
    <p:extLst>
      <p:ext uri="{BB962C8B-B14F-4D97-AF65-F5344CB8AC3E}">
        <p14:creationId xmlns:p14="http://schemas.microsoft.com/office/powerpoint/2010/main" val="273221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D8C545D-AD31-9FCE-B300-DECE57DB12A2}"/>
              </a:ext>
            </a:extLst>
          </p:cNvPr>
          <p:cNvSpPr>
            <a:spLocks noGrp="1"/>
          </p:cNvSpPr>
          <p:nvPr>
            <p:ph type="ctrTitle"/>
          </p:nvPr>
        </p:nvSpPr>
        <p:spPr/>
        <p:txBody>
          <a:bodyPr/>
          <a:lstStyle/>
          <a:p>
            <a:r>
              <a:rPr lang="nb-NO" sz="4400"/>
              <a:t>Ny KS - Læring</a:t>
            </a:r>
          </a:p>
        </p:txBody>
      </p:sp>
    </p:spTree>
    <p:extLst>
      <p:ext uri="{BB962C8B-B14F-4D97-AF65-F5344CB8AC3E}">
        <p14:creationId xmlns:p14="http://schemas.microsoft.com/office/powerpoint/2010/main" val="1957807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F3AC6-E065-52A0-2FC1-31A3A6A4FEF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560EC12-784C-53A4-289A-BBBA003DA442}"/>
              </a:ext>
            </a:extLst>
          </p:cNvPr>
          <p:cNvSpPr>
            <a:spLocks noGrp="1"/>
          </p:cNvSpPr>
          <p:nvPr>
            <p:ph type="title"/>
          </p:nvPr>
        </p:nvSpPr>
        <p:spPr/>
        <p:txBody>
          <a:bodyPr>
            <a:normAutofit fontScale="90000"/>
          </a:bodyPr>
          <a:lstStyle/>
          <a:p>
            <a:r>
              <a:rPr lang="nb-NO"/>
              <a:t>Konfigurering av tilgangsstyring sett fra kommunene</a:t>
            </a:r>
          </a:p>
        </p:txBody>
      </p:sp>
      <p:pic>
        <p:nvPicPr>
          <p:cNvPr id="4" name="Bilde 3">
            <a:extLst>
              <a:ext uri="{FF2B5EF4-FFF2-40B4-BE49-F238E27FC236}">
                <a16:creationId xmlns:a16="http://schemas.microsoft.com/office/drawing/2014/main" id="{842ACD20-F055-0736-1530-5292C930F625}"/>
              </a:ext>
            </a:extLst>
          </p:cNvPr>
          <p:cNvPicPr>
            <a:picLocks noChangeAspect="1"/>
          </p:cNvPicPr>
          <p:nvPr/>
        </p:nvPicPr>
        <p:blipFill>
          <a:blip r:embed="rId2"/>
          <a:stretch>
            <a:fillRect/>
          </a:stretch>
        </p:blipFill>
        <p:spPr>
          <a:xfrm>
            <a:off x="525545" y="1884479"/>
            <a:ext cx="11140909" cy="4241141"/>
          </a:xfrm>
          <a:prstGeom prst="rect">
            <a:avLst/>
          </a:prstGeom>
        </p:spPr>
      </p:pic>
      <p:sp>
        <p:nvSpPr>
          <p:cNvPr id="5" name="Rektangel 4">
            <a:extLst>
              <a:ext uri="{FF2B5EF4-FFF2-40B4-BE49-F238E27FC236}">
                <a16:creationId xmlns:a16="http://schemas.microsoft.com/office/drawing/2014/main" id="{65770F9C-F3A3-398B-3147-DCA803DA4E3A}"/>
              </a:ext>
            </a:extLst>
          </p:cNvPr>
          <p:cNvSpPr/>
          <p:nvPr/>
        </p:nvSpPr>
        <p:spPr>
          <a:xfrm>
            <a:off x="2780778" y="3745282"/>
            <a:ext cx="1152395" cy="35072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0B48B129-834D-93CC-6613-433DE6FC32F4}"/>
              </a:ext>
            </a:extLst>
          </p:cNvPr>
          <p:cNvSpPr/>
          <p:nvPr/>
        </p:nvSpPr>
        <p:spPr>
          <a:xfrm>
            <a:off x="8707676" y="4223358"/>
            <a:ext cx="2874724" cy="128809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Rektangel 2">
            <a:extLst>
              <a:ext uri="{FF2B5EF4-FFF2-40B4-BE49-F238E27FC236}">
                <a16:creationId xmlns:a16="http://schemas.microsoft.com/office/drawing/2014/main" id="{744B6CBF-2071-E3C1-709A-2531DE92F869}"/>
              </a:ext>
            </a:extLst>
          </p:cNvPr>
          <p:cNvSpPr/>
          <p:nvPr/>
        </p:nvSpPr>
        <p:spPr>
          <a:xfrm>
            <a:off x="5748898" y="4223358"/>
            <a:ext cx="2874724" cy="128809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Rektangel 5">
            <a:extLst>
              <a:ext uri="{FF2B5EF4-FFF2-40B4-BE49-F238E27FC236}">
                <a16:creationId xmlns:a16="http://schemas.microsoft.com/office/drawing/2014/main" id="{56495688-E7D6-BC19-AC7D-53DD775D6481}"/>
              </a:ext>
            </a:extLst>
          </p:cNvPr>
          <p:cNvSpPr/>
          <p:nvPr/>
        </p:nvSpPr>
        <p:spPr>
          <a:xfrm>
            <a:off x="2780778" y="4223358"/>
            <a:ext cx="2874724" cy="128809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3749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C8635-EF4A-DA08-4CCD-7C07304EFAC8}"/>
              </a:ext>
            </a:extLst>
          </p:cNvPr>
          <p:cNvSpPr>
            <a:spLocks noGrp="1"/>
          </p:cNvSpPr>
          <p:nvPr>
            <p:ph type="ctrTitle"/>
          </p:nvPr>
        </p:nvSpPr>
        <p:spPr/>
        <p:txBody>
          <a:bodyPr/>
          <a:lstStyle/>
          <a:p>
            <a:r>
              <a:rPr lang="nb-NO" dirty="0"/>
              <a:t>Digitalt ledsagerbevis</a:t>
            </a:r>
            <a:br>
              <a:rPr lang="nb-NO" dirty="0"/>
            </a:br>
            <a:endParaRPr lang="nb-NO" dirty="0"/>
          </a:p>
        </p:txBody>
      </p:sp>
    </p:spTree>
    <p:extLst>
      <p:ext uri="{BB962C8B-B14F-4D97-AF65-F5344CB8AC3E}">
        <p14:creationId xmlns:p14="http://schemas.microsoft.com/office/powerpoint/2010/main" val="1641630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84F06C-525B-C2CC-55C9-46E4E07F0C4A}"/>
              </a:ext>
            </a:extLst>
          </p:cNvPr>
          <p:cNvPicPr>
            <a:picLocks noChangeAspect="1"/>
          </p:cNvPicPr>
          <p:nvPr/>
        </p:nvPicPr>
        <p:blipFill>
          <a:blip r:embed="rId2"/>
          <a:stretch>
            <a:fillRect/>
          </a:stretch>
        </p:blipFill>
        <p:spPr>
          <a:xfrm>
            <a:off x="1079263" y="1350895"/>
            <a:ext cx="3028425" cy="1387254"/>
          </a:xfrm>
          <a:prstGeom prst="rect">
            <a:avLst/>
          </a:prstGeom>
        </p:spPr>
      </p:pic>
      <p:grpSp>
        <p:nvGrpSpPr>
          <p:cNvPr id="27" name="Group 26">
            <a:extLst>
              <a:ext uri="{FF2B5EF4-FFF2-40B4-BE49-F238E27FC236}">
                <a16:creationId xmlns:a16="http://schemas.microsoft.com/office/drawing/2014/main" id="{3C9139CA-047D-0D4D-AE69-89A4245E5927}"/>
              </a:ext>
            </a:extLst>
          </p:cNvPr>
          <p:cNvGrpSpPr/>
          <p:nvPr/>
        </p:nvGrpSpPr>
        <p:grpSpPr>
          <a:xfrm>
            <a:off x="6063802" y="1430347"/>
            <a:ext cx="1290789" cy="1738888"/>
            <a:chOff x="1944538" y="3720312"/>
            <a:chExt cx="1290789" cy="1738888"/>
          </a:xfrm>
        </p:grpSpPr>
        <p:grpSp>
          <p:nvGrpSpPr>
            <p:cNvPr id="17" name="Group 16">
              <a:extLst>
                <a:ext uri="{FF2B5EF4-FFF2-40B4-BE49-F238E27FC236}">
                  <a16:creationId xmlns:a16="http://schemas.microsoft.com/office/drawing/2014/main" id="{7987FC16-16C6-09E0-01DF-3E601CEB88CF}"/>
                </a:ext>
              </a:extLst>
            </p:cNvPr>
            <p:cNvGrpSpPr/>
            <p:nvPr/>
          </p:nvGrpSpPr>
          <p:grpSpPr>
            <a:xfrm>
              <a:off x="1944538" y="3720312"/>
              <a:ext cx="887986" cy="1418934"/>
              <a:chOff x="10832993" y="-118056"/>
              <a:chExt cx="887986" cy="1418934"/>
            </a:xfrm>
          </p:grpSpPr>
          <p:pic>
            <p:nvPicPr>
              <p:cNvPr id="1028" name="Picture 4" descr="Premium Photo | 3d man holding blank paper on a white background">
                <a:extLst>
                  <a:ext uri="{FF2B5EF4-FFF2-40B4-BE49-F238E27FC236}">
                    <a16:creationId xmlns:a16="http://schemas.microsoft.com/office/drawing/2014/main" id="{B442795F-2BDB-962F-BD01-09D6A10C9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2993" y="-118056"/>
                <a:ext cx="839464" cy="12596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7F49776-AB45-F369-F1E8-50E014523955}"/>
                  </a:ext>
                </a:extLst>
              </p:cNvPr>
              <p:cNvSpPr txBox="1"/>
              <p:nvPr/>
            </p:nvSpPr>
            <p:spPr>
              <a:xfrm>
                <a:off x="10916913" y="1023879"/>
                <a:ext cx="804066" cy="276999"/>
              </a:xfrm>
              <a:prstGeom prst="rect">
                <a:avLst/>
              </a:prstGeom>
              <a:noFill/>
            </p:spPr>
            <p:txBody>
              <a:bodyPr wrap="none" rtlCol="0">
                <a:spAutoFit/>
              </a:bodyPr>
              <a:lstStyle/>
              <a:p>
                <a:r>
                  <a:rPr lang="nb-NO" sz="1200" dirty="0"/>
                  <a:t>Innbygger</a:t>
                </a:r>
                <a:endParaRPr lang="nb-NO" dirty="0"/>
              </a:p>
            </p:txBody>
          </p:sp>
        </p:grpSp>
        <p:pic>
          <p:nvPicPr>
            <p:cNvPr id="9" name="Picture 8">
              <a:extLst>
                <a:ext uri="{FF2B5EF4-FFF2-40B4-BE49-F238E27FC236}">
                  <a16:creationId xmlns:a16="http://schemas.microsoft.com/office/drawing/2014/main" id="{816F6499-80E0-ACED-82BC-201224ADBEC6}"/>
                </a:ext>
              </a:extLst>
            </p:cNvPr>
            <p:cNvPicPr>
              <a:picLocks noChangeAspect="1"/>
            </p:cNvPicPr>
            <p:nvPr/>
          </p:nvPicPr>
          <p:blipFill>
            <a:blip r:embed="rId4"/>
            <a:stretch>
              <a:fillRect/>
            </a:stretch>
          </p:blipFill>
          <p:spPr>
            <a:xfrm>
              <a:off x="2580194" y="5092326"/>
              <a:ext cx="655133" cy="366874"/>
            </a:xfrm>
            <a:prstGeom prst="rect">
              <a:avLst/>
            </a:prstGeom>
          </p:spPr>
        </p:pic>
      </p:grpSp>
      <p:grpSp>
        <p:nvGrpSpPr>
          <p:cNvPr id="2" name="Group 1">
            <a:extLst>
              <a:ext uri="{FF2B5EF4-FFF2-40B4-BE49-F238E27FC236}">
                <a16:creationId xmlns:a16="http://schemas.microsoft.com/office/drawing/2014/main" id="{C0B170E9-B41C-9C9F-BF7A-F5EC98517824}"/>
              </a:ext>
            </a:extLst>
          </p:cNvPr>
          <p:cNvGrpSpPr/>
          <p:nvPr/>
        </p:nvGrpSpPr>
        <p:grpSpPr>
          <a:xfrm>
            <a:off x="118821" y="1507340"/>
            <a:ext cx="1589315" cy="1404092"/>
            <a:chOff x="8139259" y="2481942"/>
            <a:chExt cx="1589315" cy="1404092"/>
          </a:xfrm>
        </p:grpSpPr>
        <p:pic>
          <p:nvPicPr>
            <p:cNvPr id="1034" name="Picture 10" descr="pisang intelijen dalam stick figure computer Bluebell Konflik Bersalah">
              <a:extLst>
                <a:ext uri="{FF2B5EF4-FFF2-40B4-BE49-F238E27FC236}">
                  <a16:creationId xmlns:a16="http://schemas.microsoft.com/office/drawing/2014/main" id="{E5969CA3-4C74-C760-568D-C72495A0C4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9259" y="2481942"/>
              <a:ext cx="1589315" cy="11919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EFF45FB-3782-641A-F8B7-BA30294814CE}"/>
                </a:ext>
              </a:extLst>
            </p:cNvPr>
            <p:cNvSpPr txBox="1"/>
            <p:nvPr/>
          </p:nvSpPr>
          <p:spPr>
            <a:xfrm>
              <a:off x="8488043" y="3609035"/>
              <a:ext cx="1121141" cy="276999"/>
            </a:xfrm>
            <a:prstGeom prst="rect">
              <a:avLst/>
            </a:prstGeom>
            <a:noFill/>
          </p:spPr>
          <p:txBody>
            <a:bodyPr wrap="none" rtlCol="0">
              <a:spAutoFit/>
            </a:bodyPr>
            <a:lstStyle/>
            <a:p>
              <a:r>
                <a:rPr lang="nb-NO" sz="1200" b="1" dirty="0"/>
                <a:t>Saksbehandler</a:t>
              </a:r>
              <a:endParaRPr lang="nb-NO" b="1" dirty="0"/>
            </a:p>
          </p:txBody>
        </p:sp>
      </p:grpSp>
      <p:sp>
        <p:nvSpPr>
          <p:cNvPr id="4" name="TextBox 3">
            <a:extLst>
              <a:ext uri="{FF2B5EF4-FFF2-40B4-BE49-F238E27FC236}">
                <a16:creationId xmlns:a16="http://schemas.microsoft.com/office/drawing/2014/main" id="{C6010C4A-43B9-79B1-3D10-B29968950EF0}"/>
              </a:ext>
            </a:extLst>
          </p:cNvPr>
          <p:cNvSpPr txBox="1"/>
          <p:nvPr/>
        </p:nvSpPr>
        <p:spPr>
          <a:xfrm>
            <a:off x="467605" y="2830482"/>
            <a:ext cx="2042547" cy="246221"/>
          </a:xfrm>
          <a:prstGeom prst="rect">
            <a:avLst/>
          </a:prstGeom>
          <a:noFill/>
        </p:spPr>
        <p:txBody>
          <a:bodyPr wrap="none" rtlCol="0">
            <a:spAutoFit/>
          </a:bodyPr>
          <a:lstStyle/>
          <a:p>
            <a:r>
              <a:rPr lang="nb-NO" sz="1000" dirty="0">
                <a:hlinkClick r:id="rId6"/>
              </a:rPr>
              <a:t>Forvaltning.fiks.ks.no/ledsagerbevis</a:t>
            </a:r>
            <a:endParaRPr lang="nb-NO" sz="1000" dirty="0"/>
          </a:p>
        </p:txBody>
      </p:sp>
      <p:pic>
        <p:nvPicPr>
          <p:cNvPr id="12" name="Picture 11">
            <a:extLst>
              <a:ext uri="{FF2B5EF4-FFF2-40B4-BE49-F238E27FC236}">
                <a16:creationId xmlns:a16="http://schemas.microsoft.com/office/drawing/2014/main" id="{CAE30E65-960A-A130-C1AB-A361CA23E073}"/>
              </a:ext>
            </a:extLst>
          </p:cNvPr>
          <p:cNvPicPr>
            <a:picLocks noChangeAspect="1"/>
          </p:cNvPicPr>
          <p:nvPr/>
        </p:nvPicPr>
        <p:blipFill>
          <a:blip r:embed="rId7"/>
          <a:stretch>
            <a:fillRect/>
          </a:stretch>
        </p:blipFill>
        <p:spPr>
          <a:xfrm>
            <a:off x="321684" y="4098614"/>
            <a:ext cx="1244955" cy="1266237"/>
          </a:xfrm>
          <a:prstGeom prst="rect">
            <a:avLst/>
          </a:prstGeom>
        </p:spPr>
      </p:pic>
      <p:sp>
        <p:nvSpPr>
          <p:cNvPr id="14" name="TextBox 13">
            <a:extLst>
              <a:ext uri="{FF2B5EF4-FFF2-40B4-BE49-F238E27FC236}">
                <a16:creationId xmlns:a16="http://schemas.microsoft.com/office/drawing/2014/main" id="{6B4EF456-4A9E-E81C-BB96-FD26433F5F54}"/>
              </a:ext>
            </a:extLst>
          </p:cNvPr>
          <p:cNvSpPr txBox="1"/>
          <p:nvPr/>
        </p:nvSpPr>
        <p:spPr>
          <a:xfrm>
            <a:off x="321684" y="5364851"/>
            <a:ext cx="972959" cy="276999"/>
          </a:xfrm>
          <a:prstGeom prst="rect">
            <a:avLst/>
          </a:prstGeom>
          <a:noFill/>
        </p:spPr>
        <p:txBody>
          <a:bodyPr wrap="none" rtlCol="0">
            <a:spAutoFit/>
          </a:bodyPr>
          <a:lstStyle/>
          <a:p>
            <a:r>
              <a:rPr lang="nb-NO" sz="1200" b="1" dirty="0"/>
              <a:t>Tjenesteeier</a:t>
            </a:r>
            <a:endParaRPr lang="nb-NO" b="1" dirty="0"/>
          </a:p>
        </p:txBody>
      </p:sp>
      <p:sp>
        <p:nvSpPr>
          <p:cNvPr id="15" name="TextBox 14">
            <a:extLst>
              <a:ext uri="{FF2B5EF4-FFF2-40B4-BE49-F238E27FC236}">
                <a16:creationId xmlns:a16="http://schemas.microsoft.com/office/drawing/2014/main" id="{B399A0ED-FC42-44A5-36EB-0E0796FE940F}"/>
              </a:ext>
            </a:extLst>
          </p:cNvPr>
          <p:cNvSpPr txBox="1"/>
          <p:nvPr/>
        </p:nvSpPr>
        <p:spPr>
          <a:xfrm>
            <a:off x="321684" y="5595379"/>
            <a:ext cx="1515158" cy="1015663"/>
          </a:xfrm>
          <a:prstGeom prst="rect">
            <a:avLst/>
          </a:prstGeom>
          <a:noFill/>
        </p:spPr>
        <p:txBody>
          <a:bodyPr wrap="none" rtlCol="0">
            <a:spAutoFit/>
          </a:bodyPr>
          <a:lstStyle/>
          <a:p>
            <a:r>
              <a:rPr lang="nb-NO" sz="1000" dirty="0">
                <a:hlinkClick r:id="rId8"/>
              </a:rPr>
              <a:t>Forvaltning.fiks.ks.no</a:t>
            </a:r>
            <a:endParaRPr lang="nb-NO" sz="1000" dirty="0"/>
          </a:p>
          <a:p>
            <a:r>
              <a:rPr lang="nb-NO" sz="1000" dirty="0"/>
              <a:t>Aktivering av tjenesten</a:t>
            </a:r>
          </a:p>
          <a:p>
            <a:r>
              <a:rPr lang="nb-NO" sz="1000" dirty="0"/>
              <a:t>Signering av avtale</a:t>
            </a:r>
          </a:p>
          <a:p>
            <a:r>
              <a:rPr lang="nb-NO" sz="1000" dirty="0"/>
              <a:t>Opprette administrator</a:t>
            </a:r>
          </a:p>
          <a:p>
            <a:r>
              <a:rPr lang="nb-NO" sz="1000" dirty="0"/>
              <a:t>Opprette brukere</a:t>
            </a:r>
          </a:p>
          <a:p>
            <a:r>
              <a:rPr lang="nb-NO" sz="1000" dirty="0"/>
              <a:t>Legge til kontaktpersoner</a:t>
            </a:r>
          </a:p>
        </p:txBody>
      </p:sp>
      <p:sp>
        <p:nvSpPr>
          <p:cNvPr id="16" name="TextBox 15">
            <a:extLst>
              <a:ext uri="{FF2B5EF4-FFF2-40B4-BE49-F238E27FC236}">
                <a16:creationId xmlns:a16="http://schemas.microsoft.com/office/drawing/2014/main" id="{52D506B8-AA37-37AA-545E-CABE7D2216C7}"/>
              </a:ext>
            </a:extLst>
          </p:cNvPr>
          <p:cNvSpPr txBox="1"/>
          <p:nvPr/>
        </p:nvSpPr>
        <p:spPr>
          <a:xfrm>
            <a:off x="484008" y="3022862"/>
            <a:ext cx="2454518" cy="707886"/>
          </a:xfrm>
          <a:prstGeom prst="rect">
            <a:avLst/>
          </a:prstGeom>
          <a:noFill/>
        </p:spPr>
        <p:txBody>
          <a:bodyPr wrap="none" rtlCol="0">
            <a:spAutoFit/>
          </a:bodyPr>
          <a:lstStyle/>
          <a:p>
            <a:r>
              <a:rPr lang="nb-NO" sz="1000" dirty="0"/>
              <a:t>Registrere ledsagerbevis (telefonnummer)</a:t>
            </a:r>
          </a:p>
          <a:p>
            <a:r>
              <a:rPr lang="nb-NO" sz="1000" dirty="0"/>
              <a:t>Se alle registrerte ledsagerbevis</a:t>
            </a:r>
          </a:p>
          <a:p>
            <a:r>
              <a:rPr lang="nb-NO" sz="1000" dirty="0"/>
              <a:t>Sende ut ledsagerbevis</a:t>
            </a:r>
          </a:p>
          <a:p>
            <a:r>
              <a:rPr lang="nb-NO" sz="1000" dirty="0"/>
              <a:t>Delegere rettigheter til foreldre/verge</a:t>
            </a:r>
          </a:p>
        </p:txBody>
      </p:sp>
      <p:pic>
        <p:nvPicPr>
          <p:cNvPr id="21" name="Picture 20">
            <a:extLst>
              <a:ext uri="{FF2B5EF4-FFF2-40B4-BE49-F238E27FC236}">
                <a16:creationId xmlns:a16="http://schemas.microsoft.com/office/drawing/2014/main" id="{FEE34713-18CD-808C-F66E-78BADEAF5025}"/>
              </a:ext>
            </a:extLst>
          </p:cNvPr>
          <p:cNvPicPr>
            <a:picLocks noChangeAspect="1"/>
          </p:cNvPicPr>
          <p:nvPr/>
        </p:nvPicPr>
        <p:blipFill>
          <a:blip r:embed="rId9"/>
          <a:stretch>
            <a:fillRect/>
          </a:stretch>
        </p:blipFill>
        <p:spPr>
          <a:xfrm>
            <a:off x="6483534" y="1909602"/>
            <a:ext cx="364438" cy="516653"/>
          </a:xfrm>
          <a:prstGeom prst="rect">
            <a:avLst/>
          </a:prstGeom>
        </p:spPr>
      </p:pic>
      <p:pic>
        <p:nvPicPr>
          <p:cNvPr id="23" name="Picture 22">
            <a:extLst>
              <a:ext uri="{FF2B5EF4-FFF2-40B4-BE49-F238E27FC236}">
                <a16:creationId xmlns:a16="http://schemas.microsoft.com/office/drawing/2014/main" id="{E0CB9FE2-DF8E-D2D3-9A4C-79E2ABA05EE1}"/>
              </a:ext>
            </a:extLst>
          </p:cNvPr>
          <p:cNvPicPr>
            <a:picLocks noChangeAspect="1"/>
          </p:cNvPicPr>
          <p:nvPr/>
        </p:nvPicPr>
        <p:blipFill>
          <a:blip r:embed="rId10"/>
          <a:stretch>
            <a:fillRect/>
          </a:stretch>
        </p:blipFill>
        <p:spPr>
          <a:xfrm>
            <a:off x="9317072" y="1712453"/>
            <a:ext cx="743411" cy="1506914"/>
          </a:xfrm>
          <a:prstGeom prst="rect">
            <a:avLst/>
          </a:prstGeom>
        </p:spPr>
      </p:pic>
      <p:cxnSp>
        <p:nvCxnSpPr>
          <p:cNvPr id="26" name="Straight Arrow Connector 25">
            <a:extLst>
              <a:ext uri="{FF2B5EF4-FFF2-40B4-BE49-F238E27FC236}">
                <a16:creationId xmlns:a16="http://schemas.microsoft.com/office/drawing/2014/main" id="{7F6C51B9-1942-F392-18AD-1AD6575F081E}"/>
              </a:ext>
            </a:extLst>
          </p:cNvPr>
          <p:cNvCxnSpPr>
            <a:cxnSpLocks/>
          </p:cNvCxnSpPr>
          <p:nvPr/>
        </p:nvCxnSpPr>
        <p:spPr>
          <a:xfrm>
            <a:off x="4353724" y="2139814"/>
            <a:ext cx="133915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CBCF02F4-7B8D-1319-029B-9AF7A64FE14F}"/>
              </a:ext>
            </a:extLst>
          </p:cNvPr>
          <p:cNvPicPr>
            <a:picLocks noChangeAspect="1"/>
          </p:cNvPicPr>
          <p:nvPr/>
        </p:nvPicPr>
        <p:blipFill>
          <a:blip r:embed="rId11"/>
          <a:stretch>
            <a:fillRect/>
          </a:stretch>
        </p:blipFill>
        <p:spPr>
          <a:xfrm>
            <a:off x="7939717" y="1192063"/>
            <a:ext cx="1405860" cy="209025"/>
          </a:xfrm>
          <a:prstGeom prst="rect">
            <a:avLst/>
          </a:prstGeom>
        </p:spPr>
      </p:pic>
      <p:sp>
        <p:nvSpPr>
          <p:cNvPr id="33" name="TextBox 32">
            <a:extLst>
              <a:ext uri="{FF2B5EF4-FFF2-40B4-BE49-F238E27FC236}">
                <a16:creationId xmlns:a16="http://schemas.microsoft.com/office/drawing/2014/main" id="{F7E28895-901B-6CE3-880A-CEEF62692B16}"/>
              </a:ext>
            </a:extLst>
          </p:cNvPr>
          <p:cNvSpPr txBox="1"/>
          <p:nvPr/>
        </p:nvSpPr>
        <p:spPr>
          <a:xfrm>
            <a:off x="7876767" y="1365042"/>
            <a:ext cx="909223" cy="261610"/>
          </a:xfrm>
          <a:prstGeom prst="rect">
            <a:avLst/>
          </a:prstGeom>
          <a:noFill/>
        </p:spPr>
        <p:txBody>
          <a:bodyPr wrap="none" rtlCol="0">
            <a:spAutoFit/>
          </a:bodyPr>
          <a:lstStyle/>
          <a:p>
            <a:r>
              <a:rPr lang="nb-NO" sz="1050" dirty="0"/>
              <a:t>Last ned app</a:t>
            </a:r>
          </a:p>
        </p:txBody>
      </p:sp>
      <p:pic>
        <p:nvPicPr>
          <p:cNvPr id="39" name="Picture 38">
            <a:extLst>
              <a:ext uri="{FF2B5EF4-FFF2-40B4-BE49-F238E27FC236}">
                <a16:creationId xmlns:a16="http://schemas.microsoft.com/office/drawing/2014/main" id="{63EE2BB2-BCCE-3622-6B2A-C71EFAB9F91A}"/>
              </a:ext>
            </a:extLst>
          </p:cNvPr>
          <p:cNvPicPr>
            <a:picLocks noChangeAspect="1"/>
          </p:cNvPicPr>
          <p:nvPr/>
        </p:nvPicPr>
        <p:blipFill>
          <a:blip r:embed="rId12"/>
          <a:stretch>
            <a:fillRect/>
          </a:stretch>
        </p:blipFill>
        <p:spPr>
          <a:xfrm>
            <a:off x="8265508" y="1712454"/>
            <a:ext cx="802312" cy="1516296"/>
          </a:xfrm>
          <a:prstGeom prst="rect">
            <a:avLst/>
          </a:prstGeom>
        </p:spPr>
      </p:pic>
      <p:cxnSp>
        <p:nvCxnSpPr>
          <p:cNvPr id="43" name="Connector: Curved 42">
            <a:extLst>
              <a:ext uri="{FF2B5EF4-FFF2-40B4-BE49-F238E27FC236}">
                <a16:creationId xmlns:a16="http://schemas.microsoft.com/office/drawing/2014/main" id="{82B317BB-711D-8132-6578-B65C15A6A0EF}"/>
              </a:ext>
            </a:extLst>
          </p:cNvPr>
          <p:cNvCxnSpPr>
            <a:endCxn id="33" idx="1"/>
          </p:cNvCxnSpPr>
          <p:nvPr/>
        </p:nvCxnSpPr>
        <p:spPr>
          <a:xfrm flipV="1">
            <a:off x="6704336" y="1495847"/>
            <a:ext cx="1172431" cy="643967"/>
          </a:xfrm>
          <a:prstGeom prst="curvedConnector3">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63918FFB-4DFB-04E7-FBDF-8FF074D47573}"/>
              </a:ext>
            </a:extLst>
          </p:cNvPr>
          <p:cNvGrpSpPr/>
          <p:nvPr/>
        </p:nvGrpSpPr>
        <p:grpSpPr>
          <a:xfrm>
            <a:off x="5611673" y="3921169"/>
            <a:ext cx="2472597" cy="2073823"/>
            <a:chOff x="7697619" y="408119"/>
            <a:chExt cx="2472597" cy="2073823"/>
          </a:xfrm>
        </p:grpSpPr>
        <p:pic>
          <p:nvPicPr>
            <p:cNvPr id="45" name="Picture 44">
              <a:extLst>
                <a:ext uri="{FF2B5EF4-FFF2-40B4-BE49-F238E27FC236}">
                  <a16:creationId xmlns:a16="http://schemas.microsoft.com/office/drawing/2014/main" id="{85E9B0DC-06A0-C718-1BCA-C0124BC1DDF7}"/>
                </a:ext>
              </a:extLst>
            </p:cNvPr>
            <p:cNvPicPr>
              <a:picLocks noChangeAspect="1"/>
            </p:cNvPicPr>
            <p:nvPr/>
          </p:nvPicPr>
          <p:blipFill>
            <a:blip r:embed="rId13"/>
            <a:stretch>
              <a:fillRect/>
            </a:stretch>
          </p:blipFill>
          <p:spPr>
            <a:xfrm>
              <a:off x="7697619" y="685118"/>
              <a:ext cx="2472597" cy="1796824"/>
            </a:xfrm>
            <a:prstGeom prst="rect">
              <a:avLst/>
            </a:prstGeom>
          </p:spPr>
        </p:pic>
        <p:sp>
          <p:nvSpPr>
            <p:cNvPr id="46" name="TextBox 45">
              <a:extLst>
                <a:ext uri="{FF2B5EF4-FFF2-40B4-BE49-F238E27FC236}">
                  <a16:creationId xmlns:a16="http://schemas.microsoft.com/office/drawing/2014/main" id="{E40CA605-F3AA-EDAE-34DB-E6B7DCF8FAB5}"/>
                </a:ext>
              </a:extLst>
            </p:cNvPr>
            <p:cNvSpPr txBox="1"/>
            <p:nvPr/>
          </p:nvSpPr>
          <p:spPr>
            <a:xfrm>
              <a:off x="8216245" y="408119"/>
              <a:ext cx="1595758" cy="276999"/>
            </a:xfrm>
            <a:prstGeom prst="rect">
              <a:avLst/>
            </a:prstGeom>
            <a:noFill/>
          </p:spPr>
          <p:txBody>
            <a:bodyPr wrap="none" rtlCol="0">
              <a:spAutoFit/>
            </a:bodyPr>
            <a:lstStyle/>
            <a:p>
              <a:r>
                <a:rPr lang="nb-NO" sz="1200" dirty="0"/>
                <a:t>www.ledsagerbevis.no</a:t>
              </a:r>
            </a:p>
          </p:txBody>
        </p:sp>
      </p:grpSp>
      <p:pic>
        <p:nvPicPr>
          <p:cNvPr id="47" name="Picture 46">
            <a:extLst>
              <a:ext uri="{FF2B5EF4-FFF2-40B4-BE49-F238E27FC236}">
                <a16:creationId xmlns:a16="http://schemas.microsoft.com/office/drawing/2014/main" id="{E828A71D-09EA-C31D-5E88-8F8358506FD5}"/>
              </a:ext>
            </a:extLst>
          </p:cNvPr>
          <p:cNvPicPr>
            <a:picLocks noChangeAspect="1"/>
          </p:cNvPicPr>
          <p:nvPr/>
        </p:nvPicPr>
        <p:blipFill>
          <a:blip r:embed="rId14">
            <a:alphaModFix amt="34000"/>
          </a:blip>
          <a:stretch>
            <a:fillRect/>
          </a:stretch>
        </p:blipFill>
        <p:spPr>
          <a:xfrm>
            <a:off x="10681191" y="1776268"/>
            <a:ext cx="681038" cy="1090613"/>
          </a:xfrm>
          <a:prstGeom prst="rect">
            <a:avLst/>
          </a:prstGeom>
        </p:spPr>
      </p:pic>
      <p:sp>
        <p:nvSpPr>
          <p:cNvPr id="48" name="TextBox 47">
            <a:extLst>
              <a:ext uri="{FF2B5EF4-FFF2-40B4-BE49-F238E27FC236}">
                <a16:creationId xmlns:a16="http://schemas.microsoft.com/office/drawing/2014/main" id="{6B9A4CA9-9556-F01B-04EB-F96A472F9B64}"/>
              </a:ext>
            </a:extLst>
          </p:cNvPr>
          <p:cNvSpPr txBox="1"/>
          <p:nvPr/>
        </p:nvSpPr>
        <p:spPr>
          <a:xfrm>
            <a:off x="10482977" y="2802361"/>
            <a:ext cx="1225015" cy="400110"/>
          </a:xfrm>
          <a:prstGeom prst="rect">
            <a:avLst/>
          </a:prstGeom>
          <a:noFill/>
        </p:spPr>
        <p:txBody>
          <a:bodyPr wrap="none" rtlCol="0">
            <a:spAutoFit/>
          </a:bodyPr>
          <a:lstStyle/>
          <a:p>
            <a:r>
              <a:rPr lang="nb-NO" sz="1000" dirty="0"/>
              <a:t>Fysisk ledsagerbevis</a:t>
            </a:r>
          </a:p>
          <a:p>
            <a:r>
              <a:rPr lang="nb-NO" sz="1000" dirty="0"/>
              <a:t>(mulighet)</a:t>
            </a:r>
          </a:p>
        </p:txBody>
      </p:sp>
      <p:sp>
        <p:nvSpPr>
          <p:cNvPr id="49" name="Rectangle 48">
            <a:extLst>
              <a:ext uri="{FF2B5EF4-FFF2-40B4-BE49-F238E27FC236}">
                <a16:creationId xmlns:a16="http://schemas.microsoft.com/office/drawing/2014/main" id="{319D40E6-04E6-C07E-A135-3FD7CB458702}"/>
              </a:ext>
            </a:extLst>
          </p:cNvPr>
          <p:cNvSpPr/>
          <p:nvPr/>
        </p:nvSpPr>
        <p:spPr>
          <a:xfrm>
            <a:off x="6570518" y="4774973"/>
            <a:ext cx="611658" cy="160194"/>
          </a:xfrm>
          <a:prstGeom prst="rect">
            <a:avLst/>
          </a:prstGeom>
          <a:solidFill>
            <a:srgbClr val="E9F6F2">
              <a:alpha val="77000"/>
            </a:srgbClr>
          </a:solidFill>
          <a:ln>
            <a:solidFill>
              <a:schemeClr val="bg1">
                <a:alpha val="14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itle 1">
            <a:extLst>
              <a:ext uri="{FF2B5EF4-FFF2-40B4-BE49-F238E27FC236}">
                <a16:creationId xmlns:a16="http://schemas.microsoft.com/office/drawing/2014/main" id="{96A018FE-455A-6D54-491F-8EE55E4E661A}"/>
              </a:ext>
            </a:extLst>
          </p:cNvPr>
          <p:cNvSpPr txBox="1">
            <a:spLocks/>
          </p:cNvSpPr>
          <p:nvPr/>
        </p:nvSpPr>
        <p:spPr>
          <a:xfrm>
            <a:off x="546077" y="285939"/>
            <a:ext cx="10972800" cy="1132114"/>
          </a:xfrm>
          <a:prstGeom prst="rect">
            <a:avLst/>
          </a:prstGeom>
        </p:spPr>
        <p:txBody>
          <a:bodyPr/>
          <a:lstStyle>
            <a:lvl1pPr algn="l" defTabSz="457200" rtl="0" eaLnBrk="1" latinLnBrk="0" hangingPunct="1">
              <a:spcBef>
                <a:spcPct val="0"/>
              </a:spcBef>
              <a:buNone/>
              <a:defRPr sz="2800" kern="1200">
                <a:solidFill>
                  <a:srgbClr val="001A58"/>
                </a:solidFill>
                <a:latin typeface="+mj-lt"/>
                <a:ea typeface="+mj-ea"/>
                <a:cs typeface="+mj-cs"/>
              </a:defRPr>
            </a:lvl1pPr>
          </a:lstStyle>
          <a:p>
            <a:r>
              <a:rPr lang="nb-NO" dirty="0"/>
              <a:t>Ny tjeneste fra 1.1.2024 – Digitalt ledsagerbevis</a:t>
            </a:r>
          </a:p>
        </p:txBody>
      </p:sp>
    </p:spTree>
    <p:extLst>
      <p:ext uri="{BB962C8B-B14F-4D97-AF65-F5344CB8AC3E}">
        <p14:creationId xmlns:p14="http://schemas.microsoft.com/office/powerpoint/2010/main" val="381154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P spid="33" grpId="0"/>
      <p:bldP spid="48" grpId="0"/>
      <p:bldP spid="4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Premium Photo | 3d man holding blank paper on a white background">
            <a:extLst>
              <a:ext uri="{FF2B5EF4-FFF2-40B4-BE49-F238E27FC236}">
                <a16:creationId xmlns:a16="http://schemas.microsoft.com/office/drawing/2014/main" id="{23253E4C-DDB2-FA3B-5F37-40FF83291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766" y="1343685"/>
            <a:ext cx="839464" cy="125963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D22FF9C-7E33-82F1-1C15-14DD7817887B}"/>
              </a:ext>
            </a:extLst>
          </p:cNvPr>
          <p:cNvSpPr txBox="1"/>
          <p:nvPr/>
        </p:nvSpPr>
        <p:spPr>
          <a:xfrm>
            <a:off x="5843863" y="2491867"/>
            <a:ext cx="10542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black"/>
                </a:solidFill>
                <a:effectLst/>
                <a:uLnTx/>
                <a:uFillTx/>
                <a:latin typeface="Calibri" panose="020F0502020204030204"/>
                <a:ea typeface="+mn-ea"/>
                <a:cs typeface="+mn-cs"/>
              </a:rPr>
              <a:t>Eier av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black"/>
                </a:solidFill>
                <a:effectLst/>
                <a:uLnTx/>
                <a:uFillTx/>
                <a:latin typeface="Calibri" panose="020F0502020204030204"/>
                <a:ea typeface="+mn-ea"/>
                <a:cs typeface="+mn-cs"/>
              </a:rPr>
              <a:t>ledsagerbevis</a:t>
            </a:r>
            <a:endParaRPr kumimoji="0" lang="nb-NO"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Picture 4" descr="Deaktiver Digipost - Slettmeg.no">
            <a:extLst>
              <a:ext uri="{FF2B5EF4-FFF2-40B4-BE49-F238E27FC236}">
                <a16:creationId xmlns:a16="http://schemas.microsoft.com/office/drawing/2014/main" id="{0BBBC1C3-D3AE-8F2A-A503-8BBD20850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037" y="6111419"/>
            <a:ext cx="644486" cy="64448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0" descr="e-Boks Nordic A/S | Fierce Wireless">
            <a:extLst>
              <a:ext uri="{FF2B5EF4-FFF2-40B4-BE49-F238E27FC236}">
                <a16:creationId xmlns:a16="http://schemas.microsoft.com/office/drawing/2014/main" id="{66B73AF2-026E-5AF9-2263-CF3C18542B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943" b="33001"/>
          <a:stretch/>
        </p:blipFill>
        <p:spPr bwMode="auto">
          <a:xfrm>
            <a:off x="3133300" y="6526093"/>
            <a:ext cx="644486" cy="2452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pisang intelijen dalam stick figure computer Bluebell Konflik Bersalah">
            <a:extLst>
              <a:ext uri="{FF2B5EF4-FFF2-40B4-BE49-F238E27FC236}">
                <a16:creationId xmlns:a16="http://schemas.microsoft.com/office/drawing/2014/main" id="{DBEC94C0-D45B-E904-D407-A1DDAD6A76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603" y="2489679"/>
            <a:ext cx="1219740" cy="9148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5E6944-D9EC-9091-E8E7-F43206F9B95D}"/>
              </a:ext>
            </a:extLst>
          </p:cNvPr>
          <p:cNvSpPr txBox="1"/>
          <p:nvPr/>
        </p:nvSpPr>
        <p:spPr>
          <a:xfrm>
            <a:off x="199603" y="3353731"/>
            <a:ext cx="112114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black"/>
                </a:solidFill>
                <a:effectLst/>
                <a:uLnTx/>
                <a:uFillTx/>
                <a:latin typeface="Calibri" panose="020F0502020204030204"/>
                <a:ea typeface="+mn-ea"/>
                <a:cs typeface="+mn-cs"/>
              </a:rPr>
              <a:t>Saksbehandler</a:t>
            </a:r>
            <a:endParaRPr kumimoji="0" lang="nb-NO"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C94FD75-076D-30CA-6D73-E7231C289689}"/>
              </a:ext>
            </a:extLst>
          </p:cNvPr>
          <p:cNvPicPr>
            <a:picLocks noChangeAspect="1"/>
          </p:cNvPicPr>
          <p:nvPr/>
        </p:nvPicPr>
        <p:blipFill>
          <a:blip r:embed="rId6"/>
          <a:stretch>
            <a:fillRect/>
          </a:stretch>
        </p:blipFill>
        <p:spPr>
          <a:xfrm>
            <a:off x="2516331" y="2083211"/>
            <a:ext cx="1688828" cy="1727742"/>
          </a:xfrm>
          <a:prstGeom prst="rect">
            <a:avLst/>
          </a:prstGeom>
          <a:ln>
            <a:solidFill>
              <a:schemeClr val="tx1"/>
            </a:solidFill>
          </a:ln>
        </p:spPr>
      </p:pic>
      <p:pic>
        <p:nvPicPr>
          <p:cNvPr id="23" name="Picture 22">
            <a:extLst>
              <a:ext uri="{FF2B5EF4-FFF2-40B4-BE49-F238E27FC236}">
                <a16:creationId xmlns:a16="http://schemas.microsoft.com/office/drawing/2014/main" id="{19607C99-B609-64AC-E4BF-5B9137B87225}"/>
              </a:ext>
            </a:extLst>
          </p:cNvPr>
          <p:cNvPicPr>
            <a:picLocks noChangeAspect="1"/>
          </p:cNvPicPr>
          <p:nvPr/>
        </p:nvPicPr>
        <p:blipFill>
          <a:blip r:embed="rId7"/>
          <a:stretch>
            <a:fillRect/>
          </a:stretch>
        </p:blipFill>
        <p:spPr>
          <a:xfrm>
            <a:off x="8612078" y="642929"/>
            <a:ext cx="1405860" cy="209025"/>
          </a:xfrm>
          <a:prstGeom prst="rect">
            <a:avLst/>
          </a:prstGeom>
        </p:spPr>
      </p:pic>
      <p:sp>
        <p:nvSpPr>
          <p:cNvPr id="24" name="TextBox 23">
            <a:extLst>
              <a:ext uri="{FF2B5EF4-FFF2-40B4-BE49-F238E27FC236}">
                <a16:creationId xmlns:a16="http://schemas.microsoft.com/office/drawing/2014/main" id="{197E35B3-55E2-7F9D-4F61-635049528CE3}"/>
              </a:ext>
            </a:extLst>
          </p:cNvPr>
          <p:cNvSpPr txBox="1"/>
          <p:nvPr/>
        </p:nvSpPr>
        <p:spPr>
          <a:xfrm>
            <a:off x="7842020" y="424287"/>
            <a:ext cx="90922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Last ned app</a:t>
            </a:r>
          </a:p>
        </p:txBody>
      </p:sp>
      <p:sp>
        <p:nvSpPr>
          <p:cNvPr id="27" name="TextBox 26">
            <a:extLst>
              <a:ext uri="{FF2B5EF4-FFF2-40B4-BE49-F238E27FC236}">
                <a16:creationId xmlns:a16="http://schemas.microsoft.com/office/drawing/2014/main" id="{6CFD9261-901E-94B4-C2B6-501D334C654E}"/>
              </a:ext>
            </a:extLst>
          </p:cNvPr>
          <p:cNvSpPr txBox="1"/>
          <p:nvPr/>
        </p:nvSpPr>
        <p:spPr>
          <a:xfrm>
            <a:off x="6142858" y="1741544"/>
            <a:ext cx="70064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Last ned appen «Ledsagerbevis» i App Store eller Google play.</a:t>
            </a:r>
            <a:endParaRPr kumimoji="0" lang="nb-NO"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1" name="Connector: Elbow 30">
            <a:extLst>
              <a:ext uri="{FF2B5EF4-FFF2-40B4-BE49-F238E27FC236}">
                <a16:creationId xmlns:a16="http://schemas.microsoft.com/office/drawing/2014/main" id="{467D99C9-7B4B-C0A6-11D0-FCA3219EAFF8}"/>
              </a:ext>
            </a:extLst>
          </p:cNvPr>
          <p:cNvCxnSpPr>
            <a:stCxn id="27" idx="3"/>
            <a:endCxn id="23" idx="1"/>
          </p:cNvCxnSpPr>
          <p:nvPr/>
        </p:nvCxnSpPr>
        <p:spPr>
          <a:xfrm flipV="1">
            <a:off x="6843503" y="747442"/>
            <a:ext cx="1768575" cy="1224935"/>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FB63A93-F7CA-7E59-23CB-234781F2AD0F}"/>
              </a:ext>
            </a:extLst>
          </p:cNvPr>
          <p:cNvCxnSpPr>
            <a:cxnSpLocks/>
            <a:stCxn id="23" idx="2"/>
            <a:endCxn id="51" idx="0"/>
          </p:cNvCxnSpPr>
          <p:nvPr/>
        </p:nvCxnSpPr>
        <p:spPr>
          <a:xfrm>
            <a:off x="9315008" y="851954"/>
            <a:ext cx="19198" cy="10787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Test Apple iPhone 11 Pro Max - Smartphone - UFC-Que Choisir">
            <a:extLst>
              <a:ext uri="{FF2B5EF4-FFF2-40B4-BE49-F238E27FC236}">
                <a16:creationId xmlns:a16="http://schemas.microsoft.com/office/drawing/2014/main" id="{BCFC15FC-F2AA-0ED1-AA2A-6147E01551A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481" r="26991"/>
          <a:stretch/>
        </p:blipFill>
        <p:spPr bwMode="auto">
          <a:xfrm>
            <a:off x="5805338" y="2050956"/>
            <a:ext cx="166254" cy="349804"/>
          </a:xfrm>
          <a:prstGeom prst="rect">
            <a:avLst/>
          </a:prstGeom>
          <a:noFill/>
          <a:extLst>
            <a:ext uri="{909E8E84-426E-40DD-AFC4-6F175D3DCCD1}">
              <a14:hiddenFill xmlns:a14="http://schemas.microsoft.com/office/drawing/2010/main">
                <a:solidFill>
                  <a:srgbClr val="FFFFFF"/>
                </a:solidFill>
              </a14:hiddenFill>
            </a:ext>
          </a:extLst>
        </p:spPr>
      </p:pic>
      <p:sp>
        <p:nvSpPr>
          <p:cNvPr id="44" name="Speech Bubble: Rectangle 43">
            <a:extLst>
              <a:ext uri="{FF2B5EF4-FFF2-40B4-BE49-F238E27FC236}">
                <a16:creationId xmlns:a16="http://schemas.microsoft.com/office/drawing/2014/main" id="{6E3441E9-BC59-EC22-96D1-97DB2C27C2DF}"/>
              </a:ext>
            </a:extLst>
          </p:cNvPr>
          <p:cNvSpPr/>
          <p:nvPr/>
        </p:nvSpPr>
        <p:spPr>
          <a:xfrm>
            <a:off x="7842020" y="3301716"/>
            <a:ext cx="920338" cy="741634"/>
          </a:xfrm>
          <a:prstGeom prst="wedgeRectCallout">
            <a:avLst/>
          </a:prstGeom>
          <a:solidFill>
            <a:srgbClr val="E8F6F2"/>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a:ln>
                  <a:noFill/>
                </a:ln>
                <a:solidFill>
                  <a:prstClr val="black"/>
                </a:solidFill>
                <a:effectLst/>
                <a:uLnTx/>
                <a:uFillTx/>
                <a:latin typeface="Calibri" panose="020F0502020204030204"/>
                <a:ea typeface="+mn-ea"/>
                <a:cs typeface="+mn-cs"/>
              </a:rPr>
              <a:t>SMS melding: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prstClr val="black"/>
                </a:solidFill>
                <a:effectLst/>
                <a:uLnTx/>
                <a:uFillTx/>
                <a:latin typeface="Calibri" panose="020F0502020204030204"/>
                <a:ea typeface="+mn-ea"/>
                <a:cs typeface="+mn-cs"/>
              </a:rPr>
              <a:t>Din engangskode for </a:t>
            </a:r>
            <a:r>
              <a:rPr kumimoji="0" lang="nb-NO" sz="900" b="0" i="0" u="none" strike="noStrike" kern="1200" cap="none" spc="0" normalizeH="0" baseline="0" noProof="0" err="1">
                <a:ln>
                  <a:noFill/>
                </a:ln>
                <a:solidFill>
                  <a:prstClr val="black"/>
                </a:solidFill>
                <a:effectLst/>
                <a:uLnTx/>
                <a:uFillTx/>
                <a:latin typeface="Calibri" panose="020F0502020204030204"/>
                <a:ea typeface="+mn-ea"/>
                <a:cs typeface="+mn-cs"/>
              </a:rPr>
              <a:t>nedlasting</a:t>
            </a:r>
            <a:r>
              <a:rPr kumimoji="0" lang="nb-NO" sz="900" b="0" i="0" u="none" strike="noStrike" kern="1200" cap="none" spc="0" normalizeH="0" baseline="0" noProof="0">
                <a:ln>
                  <a:noFill/>
                </a:ln>
                <a:solidFill>
                  <a:prstClr val="black"/>
                </a:solidFill>
                <a:effectLst/>
                <a:uLnTx/>
                <a:uFillTx/>
                <a:latin typeface="Calibri" panose="020F0502020204030204"/>
                <a:ea typeface="+mn-ea"/>
                <a:cs typeface="+mn-cs"/>
              </a:rPr>
              <a:t> av ledsagerbevis er: 123456</a:t>
            </a:r>
          </a:p>
        </p:txBody>
      </p:sp>
      <p:pic>
        <p:nvPicPr>
          <p:cNvPr id="48" name="Picture 47">
            <a:extLst>
              <a:ext uri="{FF2B5EF4-FFF2-40B4-BE49-F238E27FC236}">
                <a16:creationId xmlns:a16="http://schemas.microsoft.com/office/drawing/2014/main" id="{4F11AF46-A199-5E72-0476-174228973974}"/>
              </a:ext>
            </a:extLst>
          </p:cNvPr>
          <p:cNvPicPr>
            <a:picLocks noChangeAspect="1"/>
          </p:cNvPicPr>
          <p:nvPr/>
        </p:nvPicPr>
        <p:blipFill>
          <a:blip r:embed="rId9"/>
          <a:stretch>
            <a:fillRect/>
          </a:stretch>
        </p:blipFill>
        <p:spPr>
          <a:xfrm>
            <a:off x="9807184" y="4050382"/>
            <a:ext cx="854989" cy="1617188"/>
          </a:xfrm>
          <a:prstGeom prst="rect">
            <a:avLst/>
          </a:prstGeom>
        </p:spPr>
      </p:pic>
      <p:sp>
        <p:nvSpPr>
          <p:cNvPr id="49" name="Rectangle 48">
            <a:extLst>
              <a:ext uri="{FF2B5EF4-FFF2-40B4-BE49-F238E27FC236}">
                <a16:creationId xmlns:a16="http://schemas.microsoft.com/office/drawing/2014/main" id="{6924B7FB-B14F-1B6B-F020-25CB9D1DE90B}"/>
              </a:ext>
            </a:extLst>
          </p:cNvPr>
          <p:cNvSpPr/>
          <p:nvPr/>
        </p:nvSpPr>
        <p:spPr>
          <a:xfrm>
            <a:off x="9898760" y="4688349"/>
            <a:ext cx="335918" cy="76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600" b="0" i="0" u="none" strike="noStrike" kern="1200" cap="none" spc="0" normalizeH="0" baseline="0" noProof="0">
                <a:ln>
                  <a:noFill/>
                </a:ln>
                <a:solidFill>
                  <a:prstClr val="black"/>
                </a:solidFill>
                <a:effectLst/>
                <a:uLnTx/>
                <a:uFillTx/>
                <a:latin typeface="Calibri" panose="020F0502020204030204"/>
                <a:ea typeface="+mn-ea"/>
                <a:cs typeface="+mn-cs"/>
              </a:rPr>
              <a:t>123456</a:t>
            </a:r>
          </a:p>
        </p:txBody>
      </p:sp>
      <p:grpSp>
        <p:nvGrpSpPr>
          <p:cNvPr id="58" name="Group 57">
            <a:extLst>
              <a:ext uri="{FF2B5EF4-FFF2-40B4-BE49-F238E27FC236}">
                <a16:creationId xmlns:a16="http://schemas.microsoft.com/office/drawing/2014/main" id="{C69BE309-EFBC-60C8-1149-40D9635C5647}"/>
              </a:ext>
            </a:extLst>
          </p:cNvPr>
          <p:cNvGrpSpPr/>
          <p:nvPr/>
        </p:nvGrpSpPr>
        <p:grpSpPr>
          <a:xfrm>
            <a:off x="8915773" y="1930706"/>
            <a:ext cx="836866" cy="1617188"/>
            <a:chOff x="9305035" y="1941535"/>
            <a:chExt cx="836866" cy="1617188"/>
          </a:xfrm>
        </p:grpSpPr>
        <p:pic>
          <p:nvPicPr>
            <p:cNvPr id="51" name="Picture 50">
              <a:extLst>
                <a:ext uri="{FF2B5EF4-FFF2-40B4-BE49-F238E27FC236}">
                  <a16:creationId xmlns:a16="http://schemas.microsoft.com/office/drawing/2014/main" id="{95E89B3E-299D-F68B-0202-2371CF930296}"/>
                </a:ext>
              </a:extLst>
            </p:cNvPr>
            <p:cNvPicPr>
              <a:picLocks noChangeAspect="1"/>
            </p:cNvPicPr>
            <p:nvPr/>
          </p:nvPicPr>
          <p:blipFill>
            <a:blip r:embed="rId10"/>
            <a:stretch>
              <a:fillRect/>
            </a:stretch>
          </p:blipFill>
          <p:spPr>
            <a:xfrm>
              <a:off x="9305035" y="1941535"/>
              <a:ext cx="836866" cy="1617188"/>
            </a:xfrm>
            <a:prstGeom prst="rect">
              <a:avLst/>
            </a:prstGeom>
          </p:spPr>
        </p:pic>
        <p:sp>
          <p:nvSpPr>
            <p:cNvPr id="54" name="Rectangle 53">
              <a:extLst>
                <a:ext uri="{FF2B5EF4-FFF2-40B4-BE49-F238E27FC236}">
                  <a16:creationId xmlns:a16="http://schemas.microsoft.com/office/drawing/2014/main" id="{89AEB2EF-15E7-BD1D-3D50-D931250499C6}"/>
                </a:ext>
              </a:extLst>
            </p:cNvPr>
            <p:cNvSpPr/>
            <p:nvPr/>
          </p:nvSpPr>
          <p:spPr>
            <a:xfrm>
              <a:off x="9387550" y="2559372"/>
              <a:ext cx="474000" cy="76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600" b="0" i="0" u="none" strike="noStrike" kern="1200" cap="none" spc="0" normalizeH="0" baseline="0" noProof="0">
                  <a:ln>
                    <a:noFill/>
                  </a:ln>
                  <a:solidFill>
                    <a:prstClr val="black"/>
                  </a:solidFill>
                  <a:effectLst/>
                  <a:uLnTx/>
                  <a:uFillTx/>
                  <a:latin typeface="Calibri" panose="020F0502020204030204"/>
                  <a:ea typeface="+mn-ea"/>
                  <a:cs typeface="+mn-cs"/>
                </a:rPr>
                <a:t>99 99 99 99</a:t>
              </a:r>
            </a:p>
          </p:txBody>
        </p:sp>
        <p:pic>
          <p:nvPicPr>
            <p:cNvPr id="56" name="Picture 55">
              <a:extLst>
                <a:ext uri="{FF2B5EF4-FFF2-40B4-BE49-F238E27FC236}">
                  <a16:creationId xmlns:a16="http://schemas.microsoft.com/office/drawing/2014/main" id="{DBB947F5-E976-C074-CCD4-583318AD06F2}"/>
                </a:ext>
              </a:extLst>
            </p:cNvPr>
            <p:cNvPicPr>
              <a:picLocks noChangeAspect="1"/>
            </p:cNvPicPr>
            <p:nvPr/>
          </p:nvPicPr>
          <p:blipFill>
            <a:blip r:embed="rId11"/>
            <a:stretch>
              <a:fillRect/>
            </a:stretch>
          </p:blipFill>
          <p:spPr>
            <a:xfrm>
              <a:off x="9379907" y="2371724"/>
              <a:ext cx="598109" cy="151903"/>
            </a:xfrm>
            <a:prstGeom prst="rect">
              <a:avLst/>
            </a:prstGeom>
          </p:spPr>
        </p:pic>
        <p:sp>
          <p:nvSpPr>
            <p:cNvPr id="57" name="TextBox 56">
              <a:extLst>
                <a:ext uri="{FF2B5EF4-FFF2-40B4-BE49-F238E27FC236}">
                  <a16:creationId xmlns:a16="http://schemas.microsoft.com/office/drawing/2014/main" id="{8A2A8D0E-984A-E9CE-FAD2-7D56CE99B94D}"/>
                </a:ext>
              </a:extLst>
            </p:cNvPr>
            <p:cNvSpPr txBox="1"/>
            <p:nvPr/>
          </p:nvSpPr>
          <p:spPr>
            <a:xfrm>
              <a:off x="9379906" y="2340044"/>
              <a:ext cx="598109" cy="230832"/>
            </a:xfrm>
            <a:prstGeom prst="rect">
              <a:avLst/>
            </a:prstGeom>
            <a:noFill/>
          </p:spPr>
          <p:txBody>
            <a:bodyPr wrap="square" lIns="36000" r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300" b="0" i="0" u="none" strike="noStrike" kern="1200" cap="none" spc="0" normalizeH="0" baseline="0" noProof="0">
                  <a:ln>
                    <a:noFill/>
                  </a:ln>
                  <a:solidFill>
                    <a:prstClr val="black"/>
                  </a:solidFill>
                  <a:effectLst/>
                  <a:uLnTx/>
                  <a:uFillTx/>
                  <a:latin typeface="Calibri" panose="020F0502020204030204"/>
                  <a:ea typeface="+mn-ea"/>
                  <a:cs typeface="+mn-cs"/>
                </a:rPr>
                <a:t>Oppgi telefonnummeret ditt for å motta engangskode. Koden vil være gyldig i 24 timer.</a:t>
              </a:r>
            </a:p>
          </p:txBody>
        </p:sp>
      </p:grpSp>
      <p:cxnSp>
        <p:nvCxnSpPr>
          <p:cNvPr id="60" name="Connector: Elbow 59">
            <a:extLst>
              <a:ext uri="{FF2B5EF4-FFF2-40B4-BE49-F238E27FC236}">
                <a16:creationId xmlns:a16="http://schemas.microsoft.com/office/drawing/2014/main" id="{645F9094-2416-6CBD-E931-06E69EE5A5E7}"/>
              </a:ext>
            </a:extLst>
          </p:cNvPr>
          <p:cNvCxnSpPr>
            <a:stCxn id="51" idx="1"/>
            <a:endCxn id="44" idx="0"/>
          </p:cNvCxnSpPr>
          <p:nvPr/>
        </p:nvCxnSpPr>
        <p:spPr>
          <a:xfrm rot="10800000" flipV="1">
            <a:off x="8302189" y="2739300"/>
            <a:ext cx="613584" cy="562416"/>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1D2F486F-D53C-EEFE-8F8A-2FF0B004F751}"/>
              </a:ext>
            </a:extLst>
          </p:cNvPr>
          <p:cNvCxnSpPr>
            <a:stCxn id="44" idx="4"/>
            <a:endCxn id="48" idx="1"/>
          </p:cNvCxnSpPr>
          <p:nvPr/>
        </p:nvCxnSpPr>
        <p:spPr>
          <a:xfrm rot="16200000" flipH="1">
            <a:off x="8597358" y="3649150"/>
            <a:ext cx="722922" cy="1696729"/>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1024" name="Picture 1023">
            <a:extLst>
              <a:ext uri="{FF2B5EF4-FFF2-40B4-BE49-F238E27FC236}">
                <a16:creationId xmlns:a16="http://schemas.microsoft.com/office/drawing/2014/main" id="{A76C2BF8-7DFA-03EF-2804-E04E26BA7668}"/>
              </a:ext>
            </a:extLst>
          </p:cNvPr>
          <p:cNvPicPr>
            <a:picLocks noChangeAspect="1"/>
          </p:cNvPicPr>
          <p:nvPr/>
        </p:nvPicPr>
        <p:blipFill>
          <a:blip r:embed="rId12"/>
          <a:stretch>
            <a:fillRect/>
          </a:stretch>
        </p:blipFill>
        <p:spPr>
          <a:xfrm>
            <a:off x="10890459" y="4056228"/>
            <a:ext cx="790782" cy="1611342"/>
          </a:xfrm>
          <a:prstGeom prst="rect">
            <a:avLst/>
          </a:prstGeom>
        </p:spPr>
      </p:pic>
      <p:cxnSp>
        <p:nvCxnSpPr>
          <p:cNvPr id="1030" name="Straight Arrow Connector 1029">
            <a:extLst>
              <a:ext uri="{FF2B5EF4-FFF2-40B4-BE49-F238E27FC236}">
                <a16:creationId xmlns:a16="http://schemas.microsoft.com/office/drawing/2014/main" id="{5073D2F0-B935-CAE4-963C-FCE63DBACF1A}"/>
              </a:ext>
            </a:extLst>
          </p:cNvPr>
          <p:cNvCxnSpPr>
            <a:stCxn id="3" idx="3"/>
            <a:endCxn id="7" idx="1"/>
          </p:cNvCxnSpPr>
          <p:nvPr/>
        </p:nvCxnSpPr>
        <p:spPr>
          <a:xfrm>
            <a:off x="1419343" y="2947082"/>
            <a:ext cx="109698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033" name="Connector: Elbow 1032">
            <a:extLst>
              <a:ext uri="{FF2B5EF4-FFF2-40B4-BE49-F238E27FC236}">
                <a16:creationId xmlns:a16="http://schemas.microsoft.com/office/drawing/2014/main" id="{6BF67E0C-898E-7C3B-FFEB-3D02303F6F19}"/>
              </a:ext>
            </a:extLst>
          </p:cNvPr>
          <p:cNvCxnSpPr>
            <a:cxnSpLocks/>
            <a:stCxn id="7" idx="3"/>
            <a:endCxn id="14" idx="1"/>
          </p:cNvCxnSpPr>
          <p:nvPr/>
        </p:nvCxnSpPr>
        <p:spPr>
          <a:xfrm flipV="1">
            <a:off x="4205159" y="1973502"/>
            <a:ext cx="1665607" cy="973580"/>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1035" name="Picture 4" descr="Deaktiver Digipost - Slettmeg.no">
            <a:extLst>
              <a:ext uri="{FF2B5EF4-FFF2-40B4-BE49-F238E27FC236}">
                <a16:creationId xmlns:a16="http://schemas.microsoft.com/office/drawing/2014/main" id="{C289BD49-9041-89C6-13C1-5A2DE1578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642" y="3576455"/>
            <a:ext cx="644486" cy="64448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8" descr="Nyheter">
            <a:extLst>
              <a:ext uri="{FF2B5EF4-FFF2-40B4-BE49-F238E27FC236}">
                <a16:creationId xmlns:a16="http://schemas.microsoft.com/office/drawing/2014/main" id="{B8421CF3-A1EA-4A47-1AFD-5AEF65AB516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4556" y="3827450"/>
            <a:ext cx="431800" cy="431800"/>
          </a:xfrm>
          <a:prstGeom prst="rect">
            <a:avLst/>
          </a:prstGeom>
          <a:noFill/>
          <a:extLst>
            <a:ext uri="{909E8E84-426E-40DD-AFC4-6F175D3DCCD1}">
              <a14:hiddenFill xmlns:a14="http://schemas.microsoft.com/office/drawing/2010/main">
                <a:solidFill>
                  <a:srgbClr val="FFFFFF"/>
                </a:solidFill>
              </a14:hiddenFill>
            </a:ext>
          </a:extLst>
        </p:spPr>
      </p:pic>
      <p:sp>
        <p:nvSpPr>
          <p:cNvPr id="1039" name="TextBox 1038">
            <a:extLst>
              <a:ext uri="{FF2B5EF4-FFF2-40B4-BE49-F238E27FC236}">
                <a16:creationId xmlns:a16="http://schemas.microsoft.com/office/drawing/2014/main" id="{12D3680B-9E3E-7B9E-7062-F6C43E71AB3E}"/>
              </a:ext>
            </a:extLst>
          </p:cNvPr>
          <p:cNvSpPr txBox="1"/>
          <p:nvPr/>
        </p:nvSpPr>
        <p:spPr>
          <a:xfrm>
            <a:off x="374650" y="331907"/>
            <a:ext cx="517186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Innbygger flyt for utsendelse av digitalt ledsagerbevis</a:t>
            </a:r>
          </a:p>
        </p:txBody>
      </p:sp>
      <p:pic>
        <p:nvPicPr>
          <p:cNvPr id="2" name="Picture 1">
            <a:extLst>
              <a:ext uri="{FF2B5EF4-FFF2-40B4-BE49-F238E27FC236}">
                <a16:creationId xmlns:a16="http://schemas.microsoft.com/office/drawing/2014/main" id="{C859849F-F357-8E16-4221-82435304CC59}"/>
              </a:ext>
            </a:extLst>
          </p:cNvPr>
          <p:cNvPicPr>
            <a:picLocks noChangeAspect="1"/>
          </p:cNvPicPr>
          <p:nvPr/>
        </p:nvPicPr>
        <p:blipFill>
          <a:blip r:embed="rId6"/>
          <a:stretch>
            <a:fillRect/>
          </a:stretch>
        </p:blipFill>
        <p:spPr>
          <a:xfrm>
            <a:off x="2516331" y="4566061"/>
            <a:ext cx="1688828" cy="1727742"/>
          </a:xfrm>
          <a:prstGeom prst="rect">
            <a:avLst/>
          </a:prstGeom>
          <a:ln>
            <a:solidFill>
              <a:schemeClr val="tx1"/>
            </a:solidFill>
          </a:ln>
        </p:spPr>
      </p:pic>
      <p:cxnSp>
        <p:nvCxnSpPr>
          <p:cNvPr id="6" name="Connector: Elbow 5">
            <a:extLst>
              <a:ext uri="{FF2B5EF4-FFF2-40B4-BE49-F238E27FC236}">
                <a16:creationId xmlns:a16="http://schemas.microsoft.com/office/drawing/2014/main" id="{214B73CD-09CD-0E63-5DC9-F54B996ABC6E}"/>
              </a:ext>
            </a:extLst>
          </p:cNvPr>
          <p:cNvCxnSpPr>
            <a:stCxn id="3" idx="3"/>
            <a:endCxn id="2" idx="1"/>
          </p:cNvCxnSpPr>
          <p:nvPr/>
        </p:nvCxnSpPr>
        <p:spPr>
          <a:xfrm>
            <a:off x="1419343" y="2947082"/>
            <a:ext cx="1096988" cy="2482850"/>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AAA11449-9CCF-CB05-18BC-FFA2E9B50B1E}"/>
              </a:ext>
            </a:extLst>
          </p:cNvPr>
          <p:cNvGrpSpPr/>
          <p:nvPr/>
        </p:nvGrpSpPr>
        <p:grpSpPr>
          <a:xfrm>
            <a:off x="5489920" y="5077395"/>
            <a:ext cx="1225915" cy="1441673"/>
            <a:chOff x="11723232" y="-210564"/>
            <a:chExt cx="1225915" cy="1441673"/>
          </a:xfrm>
        </p:grpSpPr>
        <p:pic>
          <p:nvPicPr>
            <p:cNvPr id="9" name="Picture 4" descr="Premium Photo | 3d man holding blank paper on a white background">
              <a:extLst>
                <a:ext uri="{FF2B5EF4-FFF2-40B4-BE49-F238E27FC236}">
                  <a16:creationId xmlns:a16="http://schemas.microsoft.com/office/drawing/2014/main" id="{86428644-18D5-7025-4083-8F73DA20B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3232" y="-210564"/>
              <a:ext cx="839464" cy="12596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050B2F8-EEEF-DF26-F71E-234CF4E01872}"/>
                </a:ext>
              </a:extLst>
            </p:cNvPr>
            <p:cNvSpPr txBox="1"/>
            <p:nvPr/>
          </p:nvSpPr>
          <p:spPr>
            <a:xfrm>
              <a:off x="11740931" y="954110"/>
              <a:ext cx="120821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black"/>
                  </a:solidFill>
                  <a:effectLst/>
                  <a:uLnTx/>
                  <a:uFillTx/>
                  <a:latin typeface="Calibri" panose="020F0502020204030204"/>
                  <a:ea typeface="+mn-ea"/>
                  <a:cs typeface="+mn-cs"/>
                </a:rPr>
                <a:t>Verge/Foresatte</a:t>
              </a:r>
              <a:endParaRPr kumimoji="0" lang="nb-NO"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3" name="Connector: Elbow 12">
            <a:extLst>
              <a:ext uri="{FF2B5EF4-FFF2-40B4-BE49-F238E27FC236}">
                <a16:creationId xmlns:a16="http://schemas.microsoft.com/office/drawing/2014/main" id="{639BB40D-20FF-1883-7CA8-44A9F1BA0965}"/>
              </a:ext>
            </a:extLst>
          </p:cNvPr>
          <p:cNvCxnSpPr>
            <a:stCxn id="2" idx="3"/>
            <a:endCxn id="9" idx="1"/>
          </p:cNvCxnSpPr>
          <p:nvPr/>
        </p:nvCxnSpPr>
        <p:spPr>
          <a:xfrm>
            <a:off x="4205159" y="5429932"/>
            <a:ext cx="1284761" cy="277280"/>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93229ABE-5007-4BCA-6E5F-38830A01AC90}"/>
              </a:ext>
            </a:extLst>
          </p:cNvPr>
          <p:cNvCxnSpPr>
            <a:cxnSpLocks/>
            <a:stCxn id="9" idx="3"/>
          </p:cNvCxnSpPr>
          <p:nvPr/>
        </p:nvCxnSpPr>
        <p:spPr>
          <a:xfrm flipV="1">
            <a:off x="6329384" y="1391330"/>
            <a:ext cx="1402356" cy="4315882"/>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2790670-C63E-1E2C-4457-AB4E757BE19C}"/>
              </a:ext>
            </a:extLst>
          </p:cNvPr>
          <p:cNvSpPr txBox="1"/>
          <p:nvPr/>
        </p:nvSpPr>
        <p:spPr>
          <a:xfrm>
            <a:off x="5792535" y="5549462"/>
            <a:ext cx="70064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Last ned appen «Ledsagerbevis» i App Store eller Google play.</a:t>
            </a:r>
            <a:endParaRPr kumimoji="0" lang="nb-NO"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 name="Picture 8" descr="Nyheter">
            <a:extLst>
              <a:ext uri="{FF2B5EF4-FFF2-40B4-BE49-F238E27FC236}">
                <a16:creationId xmlns:a16="http://schemas.microsoft.com/office/drawing/2014/main" id="{0F5CB9A7-13C3-4F53-7458-D84CA385C7D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50634" y="6329350"/>
            <a:ext cx="4318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e-Boks Nordic A/S | Fierce Wireless">
            <a:extLst>
              <a:ext uri="{FF2B5EF4-FFF2-40B4-BE49-F238E27FC236}">
                <a16:creationId xmlns:a16="http://schemas.microsoft.com/office/drawing/2014/main" id="{DFEB1490-D72E-1FFF-2133-258FC2780C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943" b="33001"/>
          <a:stretch/>
        </p:blipFill>
        <p:spPr bwMode="auto">
          <a:xfrm>
            <a:off x="3254642" y="4015897"/>
            <a:ext cx="644486" cy="24526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Test Apple iPhone 11 Pro Max - Smartphone - UFC-Que Choisir">
            <a:extLst>
              <a:ext uri="{FF2B5EF4-FFF2-40B4-BE49-F238E27FC236}">
                <a16:creationId xmlns:a16="http://schemas.microsoft.com/office/drawing/2014/main" id="{8D1EE380-E308-6457-E5BA-F1915C1F308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481" r="26991"/>
          <a:stretch/>
        </p:blipFill>
        <p:spPr bwMode="auto">
          <a:xfrm>
            <a:off x="5380261" y="5763252"/>
            <a:ext cx="166254" cy="34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37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79468" y="-72312"/>
            <a:ext cx="10972800" cy="1132114"/>
          </a:xfrm>
        </p:spPr>
        <p:txBody>
          <a:bodyPr>
            <a:normAutofit/>
          </a:bodyPr>
          <a:lstStyle/>
          <a:p>
            <a:r>
              <a:rPr lang="nb-NO" sz="3200"/>
              <a:t>Informasjonskanaler for tjenestene på Fiks-plattformen</a:t>
            </a:r>
            <a:br>
              <a:rPr lang="nb-NO" sz="3200" b="1"/>
            </a:br>
            <a:endParaRPr lang="nb-NO" sz="2400" b="1"/>
          </a:p>
        </p:txBody>
      </p:sp>
      <p:sp>
        <p:nvSpPr>
          <p:cNvPr id="3" name="Plassholder for innhold 2"/>
          <p:cNvSpPr>
            <a:spLocks noGrp="1"/>
          </p:cNvSpPr>
          <p:nvPr>
            <p:ph sz="quarter" idx="10"/>
          </p:nvPr>
        </p:nvSpPr>
        <p:spPr>
          <a:xfrm>
            <a:off x="634932" y="632777"/>
            <a:ext cx="8505825" cy="6042643"/>
          </a:xfrm>
        </p:spPr>
        <p:txBody>
          <a:bodyPr vert="horz" lIns="91440" tIns="45720" rIns="91440" bIns="45720" rtlCol="0" anchor="t">
            <a:normAutofit fontScale="92500" lnSpcReduction="20000"/>
          </a:bodyPr>
          <a:lstStyle/>
          <a:p>
            <a:pPr marL="342265" indent="-342265"/>
            <a:r>
              <a:rPr lang="nb-NO">
                <a:hlinkClick r:id="rId3"/>
              </a:rPr>
              <a:t>https://ksdif.no/</a:t>
            </a:r>
            <a:r>
              <a:rPr lang="nb-NO"/>
              <a:t> </a:t>
            </a:r>
            <a:endParaRPr lang="nb-NO">
              <a:cs typeface="Calibri"/>
            </a:endParaRPr>
          </a:p>
          <a:p>
            <a:pPr marL="742315" lvl="1" indent="-285115"/>
            <a:r>
              <a:rPr lang="nb-NO"/>
              <a:t>avtaleinformasjon, avtaledokumenter</a:t>
            </a:r>
            <a:endParaRPr lang="nb-NO">
              <a:cs typeface="Calibri"/>
            </a:endParaRPr>
          </a:p>
          <a:p>
            <a:pPr marL="742315" lvl="1" indent="-285115"/>
            <a:r>
              <a:rPr lang="nb-NO"/>
              <a:t>veiledninger for å ta i bruk nye tjenester</a:t>
            </a:r>
            <a:endParaRPr lang="nb-NO">
              <a:cs typeface="Calibri"/>
            </a:endParaRPr>
          </a:p>
          <a:p>
            <a:pPr marL="742315" lvl="1" indent="-285115"/>
            <a:r>
              <a:rPr lang="nb-NO">
                <a:cs typeface="Calibri"/>
              </a:rPr>
              <a:t>maler for ROS og DPIA</a:t>
            </a:r>
          </a:p>
          <a:p>
            <a:pPr marL="742315" lvl="1" indent="-285115"/>
            <a:r>
              <a:rPr lang="nb-NO"/>
              <a:t>målgruppe: kommuner, fylkeskommuner og andre med avtale</a:t>
            </a:r>
            <a:endParaRPr lang="nb-NO">
              <a:cs typeface="Calibri"/>
            </a:endParaRPr>
          </a:p>
          <a:p>
            <a:pPr marL="742315" lvl="1" indent="-285115"/>
            <a:r>
              <a:rPr lang="nb-NO"/>
              <a:t>registrer deg på nyhetsinnlegg</a:t>
            </a:r>
            <a:endParaRPr lang="nb-NO">
              <a:cs typeface="Calibri"/>
            </a:endParaRPr>
          </a:p>
          <a:p>
            <a:pPr marL="457200" lvl="1" indent="0">
              <a:buNone/>
            </a:pPr>
            <a:endParaRPr lang="nb-NO"/>
          </a:p>
          <a:p>
            <a:pPr marL="342265" indent="-342265"/>
            <a:r>
              <a:rPr lang="nb-NO">
                <a:hlinkClick r:id="rId4"/>
              </a:rPr>
              <a:t>https://developers.fiks.ks.no/</a:t>
            </a:r>
            <a:r>
              <a:rPr lang="nb-NO"/>
              <a:t> </a:t>
            </a:r>
            <a:endParaRPr lang="nb-NO">
              <a:cs typeface="Calibri"/>
            </a:endParaRPr>
          </a:p>
          <a:p>
            <a:pPr marL="742315" lvl="1" indent="-285115"/>
            <a:r>
              <a:rPr lang="nb-NO"/>
              <a:t>teknisk dokumentasjon</a:t>
            </a:r>
            <a:endParaRPr lang="nb-NO">
              <a:cs typeface="Calibri"/>
            </a:endParaRPr>
          </a:p>
          <a:p>
            <a:pPr marL="742315" lvl="1" indent="-285115"/>
            <a:r>
              <a:rPr lang="nb-NO"/>
              <a:t>målgruppe: utviklere og leverandører</a:t>
            </a:r>
            <a:endParaRPr lang="nb-NO">
              <a:cs typeface="Calibri"/>
            </a:endParaRPr>
          </a:p>
          <a:p>
            <a:pPr marL="457200" lvl="1" indent="0">
              <a:buNone/>
            </a:pPr>
            <a:endParaRPr lang="nb-NO">
              <a:hlinkClick r:id="rId5"/>
            </a:endParaRPr>
          </a:p>
          <a:p>
            <a:pPr marL="342265" indent="-342265">
              <a:buFont typeface="Arial" panose="020B0604020202020204" pitchFamily="34" charset="0"/>
              <a:buChar char="•"/>
            </a:pPr>
            <a:r>
              <a:rPr lang="nb-NO">
                <a:hlinkClick r:id="rId5"/>
              </a:rPr>
              <a:t>fiks@ks.no</a:t>
            </a:r>
            <a:endParaRPr lang="nb-NO">
              <a:cs typeface="Calibri"/>
            </a:endParaRPr>
          </a:p>
          <a:p>
            <a:pPr marL="742315" lvl="1" indent="-285115"/>
            <a:r>
              <a:rPr lang="nb-NO"/>
              <a:t>brukerstøtte og henvendelser fra brukere</a:t>
            </a:r>
            <a:endParaRPr lang="nb-NO">
              <a:cs typeface="Calibri"/>
            </a:endParaRPr>
          </a:p>
          <a:p>
            <a:pPr marL="742315" lvl="1" indent="-285115"/>
            <a:endParaRPr lang="nb-NO">
              <a:cs typeface="Calibri"/>
            </a:endParaRPr>
          </a:p>
          <a:p>
            <a:pPr marL="342265" indent="-285115"/>
            <a:r>
              <a:rPr lang="nb-NO">
                <a:cs typeface="Calibri"/>
                <a:hlinkClick r:id="rId6"/>
              </a:rPr>
              <a:t>status.fiks.ks.no </a:t>
            </a:r>
            <a:endParaRPr lang="nb-NO">
              <a:cs typeface="Calibri"/>
            </a:endParaRPr>
          </a:p>
          <a:p>
            <a:pPr marL="742315" lvl="1" indent="-285115"/>
            <a:r>
              <a:rPr lang="nb-NO">
                <a:cs typeface="Calibri"/>
              </a:rPr>
              <a:t>Driftsstatus og feilmeldinger</a:t>
            </a:r>
          </a:p>
          <a:p>
            <a:pPr marL="742315" lvl="1" indent="-285115"/>
            <a:r>
              <a:rPr lang="nb-NO">
                <a:cs typeface="Calibri"/>
              </a:rPr>
              <a:t>Abonner på oppdateringer</a:t>
            </a:r>
          </a:p>
          <a:p>
            <a:pPr marL="342265" indent="-342265"/>
            <a:endParaRPr lang="nb-NO">
              <a:cs typeface="Calibri"/>
            </a:endParaRPr>
          </a:p>
        </p:txBody>
      </p:sp>
      <p:pic>
        <p:nvPicPr>
          <p:cNvPr id="6" name="Grafikk 5" descr="E-post">
            <a:extLst>
              <a:ext uri="{FF2B5EF4-FFF2-40B4-BE49-F238E27FC236}">
                <a16:creationId xmlns:a16="http://schemas.microsoft.com/office/drawing/2014/main" id="{28E6BDF6-97FF-4C8D-91D7-3C930E2215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42511" y="4152704"/>
            <a:ext cx="914400" cy="914400"/>
          </a:xfrm>
          <a:prstGeom prst="rect">
            <a:avLst/>
          </a:prstGeom>
        </p:spPr>
      </p:pic>
      <p:pic>
        <p:nvPicPr>
          <p:cNvPr id="8" name="Grafikk 7" descr="Internett">
            <a:extLst>
              <a:ext uri="{FF2B5EF4-FFF2-40B4-BE49-F238E27FC236}">
                <a16:creationId xmlns:a16="http://schemas.microsoft.com/office/drawing/2014/main" id="{93418E80-A5BE-467F-ADFE-F2A1C36C76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42511" y="2514600"/>
            <a:ext cx="914400" cy="914400"/>
          </a:xfrm>
          <a:prstGeom prst="rect">
            <a:avLst/>
          </a:prstGeom>
        </p:spPr>
      </p:pic>
      <p:pic>
        <p:nvPicPr>
          <p:cNvPr id="12" name="Grafikk 11" descr="Lyspære">
            <a:extLst>
              <a:ext uri="{FF2B5EF4-FFF2-40B4-BE49-F238E27FC236}">
                <a16:creationId xmlns:a16="http://schemas.microsoft.com/office/drawing/2014/main" id="{FAD622D2-3FB6-4900-9406-9A6850F9FEC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42511" y="1061402"/>
            <a:ext cx="914400" cy="914400"/>
          </a:xfrm>
          <a:prstGeom prst="rect">
            <a:avLst/>
          </a:prstGeom>
        </p:spPr>
      </p:pic>
    </p:spTree>
    <p:extLst>
      <p:ext uri="{BB962C8B-B14F-4D97-AF65-F5344CB8AC3E}">
        <p14:creationId xmlns:p14="http://schemas.microsoft.com/office/powerpoint/2010/main" val="669666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2B578A9-6A6B-1E6D-0003-CCAB480F7496}"/>
              </a:ext>
            </a:extLst>
          </p:cNvPr>
          <p:cNvSpPr>
            <a:spLocks noGrp="1"/>
          </p:cNvSpPr>
          <p:nvPr>
            <p:ph type="ctrTitle"/>
          </p:nvPr>
        </p:nvSpPr>
        <p:spPr>
          <a:xfrm>
            <a:off x="225880" y="1432465"/>
            <a:ext cx="10346281" cy="1134305"/>
          </a:xfrm>
        </p:spPr>
        <p:txBody>
          <a:bodyPr/>
          <a:lstStyle/>
          <a:p>
            <a:r>
              <a:rPr lang="nb-NO"/>
              <a:t>KS-DIF anskaffer ny digital læringsplattform for KS Læring</a:t>
            </a:r>
            <a:br>
              <a:rPr lang="nb-NO"/>
            </a:br>
            <a:br>
              <a:rPr lang="nb-NO"/>
            </a:br>
            <a:br>
              <a:rPr lang="nb-NO"/>
            </a:br>
            <a:br>
              <a:rPr lang="nb-NO"/>
            </a:br>
            <a:br>
              <a:rPr lang="nb-NO"/>
            </a:br>
            <a:r>
              <a:rPr lang="nb-NO" sz="2000"/>
              <a:t>Orientering om moderniseringsprosjektet</a:t>
            </a:r>
            <a:br>
              <a:rPr lang="nb-NO" sz="2000"/>
            </a:br>
            <a:endParaRPr lang="nb-NO" sz="2000"/>
          </a:p>
        </p:txBody>
      </p:sp>
    </p:spTree>
    <p:extLst>
      <p:ext uri="{BB962C8B-B14F-4D97-AF65-F5344CB8AC3E}">
        <p14:creationId xmlns:p14="http://schemas.microsoft.com/office/powerpoint/2010/main" val="1684377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609600" y="758596"/>
            <a:ext cx="10972800" cy="1132114"/>
          </a:xfrm>
        </p:spPr>
        <p:txBody>
          <a:bodyPr/>
          <a:lstStyle/>
          <a:p>
            <a:r>
              <a:rPr lang="nb-NO"/>
              <a:t>Anskaffelsen</a:t>
            </a:r>
          </a:p>
        </p:txBody>
      </p:sp>
      <p:graphicFrame>
        <p:nvGraphicFramePr>
          <p:cNvPr id="7" name="Plassholder for innhold 4">
            <a:extLst>
              <a:ext uri="{FF2B5EF4-FFF2-40B4-BE49-F238E27FC236}">
                <a16:creationId xmlns:a16="http://schemas.microsoft.com/office/drawing/2014/main" id="{A8605BEC-5D79-83FE-315B-925445311860}"/>
              </a:ext>
            </a:extLst>
          </p:cNvPr>
          <p:cNvGraphicFramePr>
            <a:graphicFrameLocks noGrp="1"/>
          </p:cNvGraphicFramePr>
          <p:nvPr>
            <p:ph sz="quarter" idx="10"/>
          </p:nvPr>
        </p:nvGraphicFramePr>
        <p:xfrm>
          <a:off x="493222" y="4573005"/>
          <a:ext cx="10972800" cy="2284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Bilde 1" descr="Et bilde som inneholder tegning, design&#10;&#10;Automatisk generert beskrivelse">
            <a:extLst>
              <a:ext uri="{FF2B5EF4-FFF2-40B4-BE49-F238E27FC236}">
                <a16:creationId xmlns:a16="http://schemas.microsoft.com/office/drawing/2014/main" id="{61844394-5213-D750-A985-8B2EFC950E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88566" y="6260067"/>
            <a:ext cx="1203433" cy="597932"/>
          </a:xfrm>
          <a:prstGeom prst="rect">
            <a:avLst/>
          </a:prstGeom>
        </p:spPr>
      </p:pic>
      <p:sp>
        <p:nvSpPr>
          <p:cNvPr id="3" name="Plassholder for innhold 4">
            <a:extLst>
              <a:ext uri="{FF2B5EF4-FFF2-40B4-BE49-F238E27FC236}">
                <a16:creationId xmlns:a16="http://schemas.microsoft.com/office/drawing/2014/main" id="{9464C5AB-A918-40A0-4B07-76EB20A866F5}"/>
              </a:ext>
            </a:extLst>
          </p:cNvPr>
          <p:cNvSpPr txBox="1">
            <a:spLocks/>
          </p:cNvSpPr>
          <p:nvPr/>
        </p:nvSpPr>
        <p:spPr>
          <a:xfrm>
            <a:off x="609600" y="1710062"/>
            <a:ext cx="10972800" cy="228499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1800">
                <a:ea typeface="Times New Roman" panose="02020603050405020304" pitchFamily="18" charset="0"/>
                <a:cs typeface="Times New Roman" panose="02020603050405020304" pitchFamily="18" charset="0"/>
              </a:rPr>
              <a:t>- Konkurranse med forhandlinger</a:t>
            </a:r>
          </a:p>
          <a:p>
            <a:pPr marL="0" indent="0">
              <a:buFont typeface="Arial" panose="020B0604020202020204" pitchFamily="34" charset="0"/>
              <a:buNone/>
            </a:pPr>
            <a:r>
              <a:rPr lang="nb-NO" sz="1800">
                <a:cs typeface="Times New Roman" panose="02020603050405020304" pitchFamily="18" charset="0"/>
              </a:rPr>
              <a:t>- Det er planlagt 2 forhandlingsrunder og totalt 3 innleveringer av tilbud</a:t>
            </a:r>
          </a:p>
          <a:p>
            <a:pPr lvl="1"/>
            <a:r>
              <a:rPr lang="nb-NO" sz="1800" kern="0"/>
              <a:t>Versjon 1 (juni) </a:t>
            </a:r>
          </a:p>
          <a:p>
            <a:pPr lvl="2"/>
            <a:r>
              <a:rPr lang="nb-NO" sz="1800" kern="0"/>
              <a:t>Forhandling</a:t>
            </a:r>
          </a:p>
          <a:p>
            <a:pPr lvl="1"/>
            <a:r>
              <a:rPr lang="nb-NO" sz="1800" kern="0"/>
              <a:t>Versjon 2 (august/september)</a:t>
            </a:r>
            <a:endParaRPr lang="nb-NO" sz="1800" kern="0">
              <a:cs typeface="Arial"/>
            </a:endParaRPr>
          </a:p>
          <a:p>
            <a:pPr lvl="2"/>
            <a:r>
              <a:rPr lang="nb-NO" sz="1800" kern="0"/>
              <a:t>Forhandling og demonstrasjon</a:t>
            </a:r>
          </a:p>
          <a:p>
            <a:pPr lvl="1"/>
            <a:r>
              <a:rPr lang="nb-NO" sz="1800" kern="0"/>
              <a:t>Versjon 3 (oktober)</a:t>
            </a:r>
          </a:p>
          <a:p>
            <a:pPr lvl="2"/>
            <a:r>
              <a:rPr lang="nb-NO" sz="1800" kern="0"/>
              <a:t>Sluttevaluering</a:t>
            </a:r>
          </a:p>
          <a:p>
            <a:pPr marL="0" indent="0">
              <a:buFont typeface="Arial" panose="020B0604020202020204" pitchFamily="34" charset="0"/>
              <a:buNone/>
            </a:pPr>
            <a:endParaRPr lang="nb-NO"/>
          </a:p>
        </p:txBody>
      </p:sp>
    </p:spTree>
    <p:extLst>
      <p:ext uri="{BB962C8B-B14F-4D97-AF65-F5344CB8AC3E}">
        <p14:creationId xmlns:p14="http://schemas.microsoft.com/office/powerpoint/2010/main" val="290348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609600" y="52215"/>
            <a:ext cx="10972800" cy="1132114"/>
          </a:xfrm>
        </p:spPr>
        <p:txBody>
          <a:bodyPr/>
          <a:lstStyle/>
          <a:p>
            <a:r>
              <a:rPr lang="nb-NO"/>
              <a:t>Formål for anskaffelsen</a:t>
            </a:r>
          </a:p>
        </p:txBody>
      </p:sp>
      <p:pic>
        <p:nvPicPr>
          <p:cNvPr id="2" name="Bilde 1" descr="Et bilde som inneholder tegning, design&#10;&#10;Automatisk generert beskrivelse">
            <a:extLst>
              <a:ext uri="{FF2B5EF4-FFF2-40B4-BE49-F238E27FC236}">
                <a16:creationId xmlns:a16="http://schemas.microsoft.com/office/drawing/2014/main" id="{61844394-5213-D750-A985-8B2EFC950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8566" y="6260067"/>
            <a:ext cx="1203433" cy="597932"/>
          </a:xfrm>
          <a:prstGeom prst="rect">
            <a:avLst/>
          </a:prstGeom>
        </p:spPr>
      </p:pic>
      <p:pic>
        <p:nvPicPr>
          <p:cNvPr id="7" name="Bilde 6" descr="Et bilde som inneholder tekst, diagram, sirkel, skjermbilde&#10;&#10;Automatisk generert beskrivelse">
            <a:extLst>
              <a:ext uri="{FF2B5EF4-FFF2-40B4-BE49-F238E27FC236}">
                <a16:creationId xmlns:a16="http://schemas.microsoft.com/office/drawing/2014/main" id="{2CE3C6EA-FEA8-DC01-12FF-BFDC8F928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5844" y="946299"/>
            <a:ext cx="8467817" cy="4575104"/>
          </a:xfrm>
          <a:prstGeom prst="rect">
            <a:avLst/>
          </a:prstGeom>
        </p:spPr>
      </p:pic>
      <p:sp>
        <p:nvSpPr>
          <p:cNvPr id="10" name="TekstSylinder 9">
            <a:extLst>
              <a:ext uri="{FF2B5EF4-FFF2-40B4-BE49-F238E27FC236}">
                <a16:creationId xmlns:a16="http://schemas.microsoft.com/office/drawing/2014/main" id="{5AE6F79C-5C55-6161-B93E-81DE907A77C9}"/>
              </a:ext>
            </a:extLst>
          </p:cNvPr>
          <p:cNvSpPr txBox="1"/>
          <p:nvPr/>
        </p:nvSpPr>
        <p:spPr>
          <a:xfrm>
            <a:off x="157777" y="5521403"/>
            <a:ext cx="11263952" cy="1477328"/>
          </a:xfrm>
          <a:prstGeom prst="rect">
            <a:avLst/>
          </a:prstGeom>
          <a:noFill/>
        </p:spPr>
        <p:txBody>
          <a:bodyPr wrap="square">
            <a:spAutoFit/>
          </a:bodyPr>
          <a:lstStyle/>
          <a:p>
            <a:pPr fontAlgn="base"/>
            <a:r>
              <a:rPr lang="nb-NO" sz="1800" b="1">
                <a:solidFill>
                  <a:srgbClr val="1F3763"/>
                </a:solidFill>
                <a:effectLst/>
                <a:latin typeface="Calibri Light" panose="020F0302020204030204" pitchFamily="34" charset="0"/>
                <a:ea typeface="Times New Roman" panose="02020603050405020304" pitchFamily="18" charset="0"/>
              </a:rPr>
              <a:t>Overordnede formål:</a:t>
            </a:r>
          </a:p>
          <a:p>
            <a:pPr fontAlgn="base"/>
            <a:r>
              <a:rPr lang="nb-NO" sz="1800">
                <a:solidFill>
                  <a:srgbClr val="1F3763"/>
                </a:solidFill>
                <a:effectLst/>
                <a:latin typeface="Calibri Light" panose="020F0302020204030204" pitchFamily="34" charset="0"/>
                <a:ea typeface="Times New Roman" panose="02020603050405020304" pitchFamily="18" charset="0"/>
              </a:rPr>
              <a:t>1: Teknologisk modernisering 2:</a:t>
            </a:r>
            <a:r>
              <a:rPr lang="nb-NO">
                <a:solidFill>
                  <a:srgbClr val="1F3763"/>
                </a:solidFill>
                <a:latin typeface="Calibri Light" panose="020F0302020204030204" pitchFamily="34" charset="0"/>
                <a:ea typeface="Times New Roman" panose="02020603050405020304" pitchFamily="18" charset="0"/>
              </a:rPr>
              <a:t>Deling og autonomi 3:</a:t>
            </a:r>
            <a:r>
              <a:rPr lang="nb-NO" sz="1800">
                <a:solidFill>
                  <a:srgbClr val="1F3763"/>
                </a:solidFill>
                <a:effectLst/>
                <a:latin typeface="Calibri Light" panose="020F0302020204030204" pitchFamily="34" charset="0"/>
                <a:ea typeface="Times New Roman" panose="02020603050405020304" pitchFamily="18" charset="0"/>
              </a:rPr>
              <a:t>Åpne grensesnitt 4:</a:t>
            </a:r>
            <a:r>
              <a:rPr lang="nb-NO">
                <a:solidFill>
                  <a:srgbClr val="1F3763"/>
                </a:solidFill>
                <a:latin typeface="Calibri Light" panose="020F0302020204030204" pitchFamily="34" charset="0"/>
                <a:ea typeface="Times New Roman" panose="02020603050405020304" pitchFamily="18" charset="0"/>
              </a:rPr>
              <a:t>Grunnleggende verktøy 5:</a:t>
            </a:r>
            <a:r>
              <a:rPr lang="nb-NO" sz="1800">
                <a:solidFill>
                  <a:srgbClr val="1F3763"/>
                </a:solidFill>
                <a:effectLst/>
                <a:latin typeface="Calibri Light" panose="020F0302020204030204" pitchFamily="34" charset="0"/>
                <a:ea typeface="Times New Roman" panose="02020603050405020304" pitchFamily="18" charset="0"/>
              </a:rPr>
              <a:t>Forbedret brukeropplevelse 6:</a:t>
            </a:r>
            <a:r>
              <a:rPr lang="nb-NO">
                <a:solidFill>
                  <a:srgbClr val="1F3763"/>
                </a:solidFill>
                <a:latin typeface="Calibri Light" panose="020F0302020204030204" pitchFamily="34" charset="0"/>
                <a:ea typeface="Times New Roman" panose="02020603050405020304" pitchFamily="18" charset="0"/>
              </a:rPr>
              <a:t>Fleksible opplæringsformer 7:Effektiv administrasjon og oppfølging 8:Interaksjon og samhandling 9:Forutsigbar og transparent prismodell 10:Benytte felleskomponenter i Fiks-plattformen</a:t>
            </a:r>
          </a:p>
          <a:p>
            <a:pPr marL="342900" indent="-342900" fontAlgn="base">
              <a:buAutoNum type="arabicPeriod"/>
            </a:pPr>
            <a:endParaRPr lang="nb-NO"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7488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D8C545D-AD31-9FCE-B300-DECE57DB12A2}"/>
              </a:ext>
            </a:extLst>
          </p:cNvPr>
          <p:cNvSpPr>
            <a:spLocks noGrp="1"/>
          </p:cNvSpPr>
          <p:nvPr>
            <p:ph type="ctrTitle"/>
          </p:nvPr>
        </p:nvSpPr>
        <p:spPr/>
        <p:txBody>
          <a:bodyPr/>
          <a:lstStyle/>
          <a:p>
            <a:r>
              <a:rPr lang="nb-NO" sz="4400"/>
              <a:t>Innbyggertjenester -</a:t>
            </a:r>
            <a:br>
              <a:rPr lang="nb-NO" sz="4400"/>
            </a:br>
            <a:r>
              <a:rPr lang="nb-NO" sz="4400"/>
              <a:t>		Min kommune</a:t>
            </a:r>
          </a:p>
        </p:txBody>
      </p:sp>
    </p:spTree>
    <p:extLst>
      <p:ext uri="{BB962C8B-B14F-4D97-AF65-F5344CB8AC3E}">
        <p14:creationId xmlns:p14="http://schemas.microsoft.com/office/powerpoint/2010/main" val="1430955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Bilde 5" descr="Et bilde som inneholder tekst, skjermbilde, Font&#10;&#10;Automatisk generert beskrivelse">
            <a:extLst>
              <a:ext uri="{FF2B5EF4-FFF2-40B4-BE49-F238E27FC236}">
                <a16:creationId xmlns:a16="http://schemas.microsoft.com/office/drawing/2014/main" id="{76E05F95-2C68-99A7-78C9-9CA90F9DA6D6}"/>
              </a:ext>
            </a:extLst>
          </p:cNvPr>
          <p:cNvPicPr>
            <a:picLocks noChangeAspect="1"/>
          </p:cNvPicPr>
          <p:nvPr/>
        </p:nvPicPr>
        <p:blipFill rotWithShape="1">
          <a:blip r:embed="rId2"/>
          <a:srcRect b="5081"/>
          <a:stretch/>
        </p:blipFill>
        <p:spPr>
          <a:xfrm>
            <a:off x="20" y="1282"/>
            <a:ext cx="12191980" cy="6856718"/>
          </a:xfrm>
          <a:prstGeom prst="rect">
            <a:avLst/>
          </a:prstGeom>
        </p:spPr>
      </p:pic>
    </p:spTree>
    <p:extLst>
      <p:ext uri="{BB962C8B-B14F-4D97-AF65-F5344CB8AC3E}">
        <p14:creationId xmlns:p14="http://schemas.microsoft.com/office/powerpoint/2010/main" val="2317529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Bilde 1" descr="Et bilde som inneholder tekst, skjermbilde, programvare, nummer&#10;&#10;Automatisk generert beskrivelse">
            <a:extLst>
              <a:ext uri="{FF2B5EF4-FFF2-40B4-BE49-F238E27FC236}">
                <a16:creationId xmlns:a16="http://schemas.microsoft.com/office/drawing/2014/main" id="{16794DC9-9EAE-8B8F-4AAB-6D7BEE99E740}"/>
              </a:ext>
            </a:extLst>
          </p:cNvPr>
          <p:cNvPicPr>
            <a:picLocks noChangeAspect="1"/>
          </p:cNvPicPr>
          <p:nvPr/>
        </p:nvPicPr>
        <p:blipFill rotWithShape="1">
          <a:blip r:embed="rId2"/>
          <a:srcRect b="3864"/>
          <a:stretch/>
        </p:blipFill>
        <p:spPr>
          <a:xfrm>
            <a:off x="20" y="1282"/>
            <a:ext cx="12191980" cy="6856718"/>
          </a:xfrm>
          <a:prstGeom prst="rect">
            <a:avLst/>
          </a:prstGeom>
        </p:spPr>
      </p:pic>
    </p:spTree>
    <p:extLst>
      <p:ext uri="{BB962C8B-B14F-4D97-AF65-F5344CB8AC3E}">
        <p14:creationId xmlns:p14="http://schemas.microsoft.com/office/powerpoint/2010/main" val="34137417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nQrGGeTmUlKPyPEE4G6zO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DD027B4082F8144B38EF201939348E9" ma:contentTypeVersion="15" ma:contentTypeDescription="Opprett et nytt dokument." ma:contentTypeScope="" ma:versionID="10f0a8502834c1f2addcbf10e8e8c096">
  <xsd:schema xmlns:xsd="http://www.w3.org/2001/XMLSchema" xmlns:xs="http://www.w3.org/2001/XMLSchema" xmlns:p="http://schemas.microsoft.com/office/2006/metadata/properties" xmlns:ns2="ae9db0fd-ad00-4262-87ed-7fe923b448d2" xmlns:ns3="34e68540-a6b4-4749-ab57-b0aad73e1722" targetNamespace="http://schemas.microsoft.com/office/2006/metadata/properties" ma:root="true" ma:fieldsID="5d0ee905ec958f0a1d81fb16f673f823" ns2:_="" ns3:_="">
    <xsd:import namespace="ae9db0fd-ad00-4262-87ed-7fe923b448d2"/>
    <xsd:import namespace="34e68540-a6b4-4749-ab57-b0aad73e17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db0fd-ad00-4262-87ed-7fe923b44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b1d65692-da84-4aec-a8ce-83041e03b90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e68540-a6b4-4749-ab57-b0aad73e1722" elementFormDefault="qualified">
    <xsd:import namespace="http://schemas.microsoft.com/office/2006/documentManagement/types"/>
    <xsd:import namespace="http://schemas.microsoft.com/office/infopath/2007/PartnerControls"/>
    <xsd:element name="TaxCatchAll" ma:index="14" nillable="true" ma:displayName="Global taksonomikolonne" ma:hidden="true" ma:list="{5075b0bf-204a-45ce-b56d-fb835f30687b}" ma:internalName="TaxCatchAll" ma:showField="CatchAllData" ma:web="34e68540-a6b4-4749-ab57-b0aad73e172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4e68540-a6b4-4749-ab57-b0aad73e1722" xsi:nil="true"/>
    <lcf76f155ced4ddcb4097134ff3c332f xmlns="ae9db0fd-ad00-4262-87ed-7fe923b448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16FA252-0A42-41C0-BEDE-0888C55EBD69}">
  <ds:schemaRefs>
    <ds:schemaRef ds:uri="http://schemas.microsoft.com/sharepoint/v3/contenttype/forms"/>
  </ds:schemaRefs>
</ds:datastoreItem>
</file>

<file path=customXml/itemProps2.xml><?xml version="1.0" encoding="utf-8"?>
<ds:datastoreItem xmlns:ds="http://schemas.openxmlformats.org/officeDocument/2006/customXml" ds:itemID="{A38983CB-B240-43BD-82ED-B3213451B5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db0fd-ad00-4262-87ed-7fe923b448d2"/>
    <ds:schemaRef ds:uri="34e68540-a6b4-4749-ab57-b0aad73e17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E56D17-60F8-4DAA-A188-FDC35AE3F753}">
  <ds:schemaRefs>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0762ea8b-ddd9-41b8-9477-12a1ca48536f"/>
    <ds:schemaRef ds:uri="fe78ca07-468e-4556-8c1a-02fe27bcc74f"/>
    <ds:schemaRef ds:uri="http://schemas.microsoft.com/office/2006/metadata/properties"/>
    <ds:schemaRef ds:uri="34e68540-a6b4-4749-ab57-b0aad73e1722"/>
    <ds:schemaRef ds:uri="ae9db0fd-ad00-4262-87ed-7fe923b448d2"/>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899</Words>
  <Application>Microsoft Office PowerPoint</Application>
  <PresentationFormat>Widescreen</PresentationFormat>
  <Paragraphs>148</Paragraphs>
  <Slides>34</Slides>
  <Notes>6</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34</vt:i4>
      </vt:variant>
    </vt:vector>
  </HeadingPairs>
  <TitlesOfParts>
    <vt:vector size="40" baseType="lpstr">
      <vt:lpstr>Arial</vt:lpstr>
      <vt:lpstr>Calibri</vt:lpstr>
      <vt:lpstr>Calibri Light</vt:lpstr>
      <vt:lpstr>Times New Roman</vt:lpstr>
      <vt:lpstr>office theme</vt:lpstr>
      <vt:lpstr>think-cell Slide</vt:lpstr>
      <vt:lpstr> KS Dif AS – nye tjenester  19.03.2024 - Idar Borlaug</vt:lpstr>
      <vt:lpstr>Agenda</vt:lpstr>
      <vt:lpstr>Ny KS - Læring</vt:lpstr>
      <vt:lpstr>KS-DIF anskaffer ny digital læringsplattform for KS Læring     Orientering om moderniseringsprosjektet </vt:lpstr>
      <vt:lpstr>Anskaffelsen</vt:lpstr>
      <vt:lpstr>Formål for anskaffelsen</vt:lpstr>
      <vt:lpstr>Innbyggertjenester -   Min kommune</vt:lpstr>
      <vt:lpstr>PowerPoint-presentasjon</vt:lpstr>
      <vt:lpstr>PowerPoint-presentasjon</vt:lpstr>
      <vt:lpstr>PowerPoint-presentasjon</vt:lpstr>
      <vt:lpstr>PowerPoint-presentasjon</vt:lpstr>
      <vt:lpstr>Fiks melding - innbyggerkontakt</vt:lpstr>
      <vt:lpstr>Innbyggertjenester -   barnevern</vt:lpstr>
      <vt:lpstr>Prosjektet Innbyggertjenester fra Digibarnevern utvikler to løsninger til kommunalt barnevern som skal være tilgjengelige august 2024</vt:lpstr>
      <vt:lpstr>Hva inneholder innbyggertjenestene?</vt:lpstr>
      <vt:lpstr>Testrom Sikker Chat</vt:lpstr>
      <vt:lpstr>Skisser fra Min kommune barnevern</vt:lpstr>
      <vt:lpstr>Innbyggertjenester -   eDialog</vt:lpstr>
      <vt:lpstr>eDialog</vt:lpstr>
      <vt:lpstr>eDialog</vt:lpstr>
      <vt:lpstr>eDialog</vt:lpstr>
      <vt:lpstr>eDialog</vt:lpstr>
      <vt:lpstr>eDialog</vt:lpstr>
      <vt:lpstr>Fiks protokoller</vt:lpstr>
      <vt:lpstr>Utfordringer med Geointegrasjon og Noark webservices</vt:lpstr>
      <vt:lpstr>Protokoller</vt:lpstr>
      <vt:lpstr>Fiks autorisasjon for tjenesteplattform for helseaktører</vt:lpstr>
      <vt:lpstr>PowerPoint-presentasjon</vt:lpstr>
      <vt:lpstr>PowerPoint-presentasjon</vt:lpstr>
      <vt:lpstr>Konfigurering av tilgangsstyring sett fra kommunene</vt:lpstr>
      <vt:lpstr>Digitalt ledsagerbevis </vt:lpstr>
      <vt:lpstr>PowerPoint-presentasjon</vt:lpstr>
      <vt:lpstr>PowerPoint-presentasjon</vt:lpstr>
      <vt:lpstr>Informasjonskanaler for tjenestene på Fiks-plattformen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Silje B Holte</cp:lastModifiedBy>
  <cp:revision>37</cp:revision>
  <dcterms:created xsi:type="dcterms:W3CDTF">2013-07-15T20:26:40Z</dcterms:created>
  <dcterms:modified xsi:type="dcterms:W3CDTF">2024-03-22T13:34:36Z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0x01010043050B04A78AFF46868338D327AFF54E</vt:lpwstr>
  </property>
  <property fmtid="{D5CDD505-2E9C-101B-9397-08002B2CF9AE}" pid="3" name="MediaServiceImageTags">
    <vt:lpwstr/>
  </property>
</Properties>
</file>